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26" r:id="rId2"/>
    <p:sldId id="527" r:id="rId3"/>
    <p:sldId id="487" r:id="rId4"/>
    <p:sldId id="491" r:id="rId5"/>
    <p:sldId id="478" r:id="rId6"/>
    <p:sldId id="524" r:id="rId7"/>
    <p:sldId id="525" r:id="rId8"/>
    <p:sldId id="492" r:id="rId9"/>
    <p:sldId id="537" r:id="rId10"/>
    <p:sldId id="538" r:id="rId11"/>
    <p:sldId id="539" r:id="rId12"/>
    <p:sldId id="494" r:id="rId13"/>
    <p:sldId id="547" r:id="rId14"/>
    <p:sldId id="548" r:id="rId15"/>
    <p:sldId id="549" r:id="rId16"/>
    <p:sldId id="550" r:id="rId17"/>
    <p:sldId id="540" r:id="rId18"/>
    <p:sldId id="541" r:id="rId19"/>
    <p:sldId id="542" r:id="rId20"/>
    <p:sldId id="543" r:id="rId21"/>
    <p:sldId id="544" r:id="rId22"/>
    <p:sldId id="545" r:id="rId23"/>
    <p:sldId id="546" r:id="rId24"/>
    <p:sldId id="499" r:id="rId25"/>
    <p:sldId id="500" r:id="rId26"/>
    <p:sldId id="501" r:id="rId27"/>
    <p:sldId id="502" r:id="rId28"/>
    <p:sldId id="503" r:id="rId29"/>
    <p:sldId id="551"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6" r:id="rId43"/>
    <p:sldId id="517" r:id="rId44"/>
    <p:sldId id="518" r:id="rId45"/>
    <p:sldId id="519" r:id="rId46"/>
    <p:sldId id="520" r:id="rId47"/>
    <p:sldId id="552" r:id="rId48"/>
    <p:sldId id="521" r:id="rId49"/>
    <p:sldId id="522" r:id="rId50"/>
    <p:sldId id="523" r:id="rId51"/>
    <p:sldId id="528" r:id="rId52"/>
    <p:sldId id="529" r:id="rId53"/>
    <p:sldId id="530" r:id="rId54"/>
  </p:sldIdLst>
  <p:sldSz cx="9144000" cy="6858000" type="screen4x3"/>
  <p:notesSz cx="7010400" cy="9296400"/>
  <p:defaultTextStyle>
    <a:defPPr>
      <a:defRPr lang="ja-JP"/>
    </a:defPPr>
    <a:lvl1pPr algn="ctr" rtl="0" fontAlgn="ctr">
      <a:spcBef>
        <a:spcPct val="0"/>
      </a:spcBef>
      <a:spcAft>
        <a:spcPct val="0"/>
      </a:spcAft>
      <a:defRPr kumimoji="1" sz="2000" kern="1200">
        <a:solidFill>
          <a:schemeClr val="tx1"/>
        </a:solidFill>
        <a:latin typeface="Verdana" pitchFamily="34" charset="0"/>
        <a:ea typeface="ＭＳ Ｐゴシック" pitchFamily="34" charset="-128"/>
        <a:cs typeface="+mn-cs"/>
      </a:defRPr>
    </a:lvl1pPr>
    <a:lvl2pPr marL="457200" algn="ctr" rtl="0" fontAlgn="ctr">
      <a:spcBef>
        <a:spcPct val="0"/>
      </a:spcBef>
      <a:spcAft>
        <a:spcPct val="0"/>
      </a:spcAft>
      <a:defRPr kumimoji="1" sz="2000" kern="1200">
        <a:solidFill>
          <a:schemeClr val="tx1"/>
        </a:solidFill>
        <a:latin typeface="Verdana" pitchFamily="34" charset="0"/>
        <a:ea typeface="ＭＳ Ｐゴシック" pitchFamily="34" charset="-128"/>
        <a:cs typeface="+mn-cs"/>
      </a:defRPr>
    </a:lvl2pPr>
    <a:lvl3pPr marL="914400" algn="ctr" rtl="0" fontAlgn="ctr">
      <a:spcBef>
        <a:spcPct val="0"/>
      </a:spcBef>
      <a:spcAft>
        <a:spcPct val="0"/>
      </a:spcAft>
      <a:defRPr kumimoji="1" sz="2000" kern="1200">
        <a:solidFill>
          <a:schemeClr val="tx1"/>
        </a:solidFill>
        <a:latin typeface="Verdana" pitchFamily="34" charset="0"/>
        <a:ea typeface="ＭＳ Ｐゴシック" pitchFamily="34" charset="-128"/>
        <a:cs typeface="+mn-cs"/>
      </a:defRPr>
    </a:lvl3pPr>
    <a:lvl4pPr marL="1371600" algn="ctr" rtl="0" fontAlgn="ctr">
      <a:spcBef>
        <a:spcPct val="0"/>
      </a:spcBef>
      <a:spcAft>
        <a:spcPct val="0"/>
      </a:spcAft>
      <a:defRPr kumimoji="1" sz="2000" kern="1200">
        <a:solidFill>
          <a:schemeClr val="tx1"/>
        </a:solidFill>
        <a:latin typeface="Verdana" pitchFamily="34" charset="0"/>
        <a:ea typeface="ＭＳ Ｐゴシック" pitchFamily="34" charset="-128"/>
        <a:cs typeface="+mn-cs"/>
      </a:defRPr>
    </a:lvl4pPr>
    <a:lvl5pPr marL="1828800" algn="ctr" rtl="0" fontAlgn="ctr">
      <a:spcBef>
        <a:spcPct val="0"/>
      </a:spcBef>
      <a:spcAft>
        <a:spcPct val="0"/>
      </a:spcAft>
      <a:defRPr kumimoji="1" sz="20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umimoji="1" sz="20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umimoji="1" sz="20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umimoji="1" sz="20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umimoji="1" sz="20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99"/>
    <a:srgbClr val="5F5F5F"/>
    <a:srgbClr val="CC9900"/>
    <a:srgbClr val="008000"/>
    <a:srgbClr val="009900"/>
    <a:srgbClr val="9933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3896" autoAdjust="0"/>
  </p:normalViewPr>
  <p:slideViewPr>
    <p:cSldViewPr>
      <p:cViewPr varScale="1">
        <p:scale>
          <a:sx n="70" d="100"/>
          <a:sy n="70" d="100"/>
        </p:scale>
        <p:origin x="684"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fontAlgn="base">
              <a:defRPr sz="1200">
                <a:latin typeface="Times New Roman" pitchFamily="18" charset="0"/>
              </a:defRPr>
            </a:lvl1pPr>
          </a:lstStyle>
          <a:p>
            <a:pPr>
              <a:defRPr/>
            </a:pPr>
            <a:endParaRPr lang="en-US"/>
          </a:p>
        </p:txBody>
      </p:sp>
      <p:sp>
        <p:nvSpPr>
          <p:cNvPr id="3502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fontAlgn="base">
              <a:defRPr sz="1200">
                <a:latin typeface="Times New Roman" pitchFamily="18" charset="0"/>
              </a:defRPr>
            </a:lvl1pPr>
          </a:lstStyle>
          <a:p>
            <a:pPr>
              <a:defRPr/>
            </a:pPr>
            <a:endParaRPr lang="en-US"/>
          </a:p>
        </p:txBody>
      </p:sp>
      <p:sp>
        <p:nvSpPr>
          <p:cNvPr id="3502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fontAlgn="base">
              <a:defRPr sz="1200">
                <a:latin typeface="Times New Roman" pitchFamily="18" charset="0"/>
              </a:defRPr>
            </a:lvl1pPr>
          </a:lstStyle>
          <a:p>
            <a:pPr>
              <a:defRPr/>
            </a:pPr>
            <a:r>
              <a:rPr lang="en-US"/>
              <a:t>N-W.F.P UET, Peshawar</a:t>
            </a:r>
          </a:p>
        </p:txBody>
      </p:sp>
      <p:sp>
        <p:nvSpPr>
          <p:cNvPr id="3502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fontAlgn="base">
              <a:defRPr sz="1200">
                <a:latin typeface="Times New Roman" pitchFamily="18" charset="0"/>
              </a:defRPr>
            </a:lvl1pPr>
          </a:lstStyle>
          <a:p>
            <a:pPr>
              <a:defRPr/>
            </a:pPr>
            <a:fld id="{A1CCE6D0-8685-4BCC-A352-FB74C3575E14}" type="slidenum">
              <a:rPr lang="en-US"/>
              <a:pPr>
                <a:defRPr/>
              </a:pPr>
              <a:t>‹#›</a:t>
            </a:fld>
            <a:endParaRPr lang="en-US"/>
          </a:p>
        </p:txBody>
      </p:sp>
    </p:spTree>
    <p:extLst>
      <p:ext uri="{BB962C8B-B14F-4D97-AF65-F5344CB8AC3E}">
        <p14:creationId xmlns:p14="http://schemas.microsoft.com/office/powerpoint/2010/main" val="426653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fontAlgn="base">
              <a:defRPr sz="1200">
                <a:solidFill>
                  <a:schemeClr val="accent2"/>
                </a:solidFill>
                <a:latin typeface="Times New Roman" pitchFamily="18" charset="0"/>
              </a:defRPr>
            </a:lvl1pPr>
          </a:lstStyle>
          <a:p>
            <a:pPr>
              <a:defRPr/>
            </a:pPr>
            <a:endParaRPr lang="en-US" altLang="ja-JP"/>
          </a:p>
        </p:txBody>
      </p:sp>
      <p:sp>
        <p:nvSpPr>
          <p:cNvPr id="1116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fontAlgn="base">
              <a:defRPr sz="1200">
                <a:solidFill>
                  <a:schemeClr val="accent2"/>
                </a:solidFill>
                <a:latin typeface="Times New Roman" pitchFamily="18" charset="0"/>
              </a:defRPr>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16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fontAlgn="base">
              <a:defRPr sz="1200">
                <a:solidFill>
                  <a:schemeClr val="accent2"/>
                </a:solidFill>
                <a:latin typeface="Times New Roman" pitchFamily="18" charset="0"/>
              </a:defRPr>
            </a:lvl1pPr>
          </a:lstStyle>
          <a:p>
            <a:pPr>
              <a:defRPr/>
            </a:pPr>
            <a:r>
              <a:rPr lang="en-US" altLang="ja-JP"/>
              <a:t>N-W.F.P UET, Peshawar</a:t>
            </a:r>
          </a:p>
        </p:txBody>
      </p:sp>
      <p:sp>
        <p:nvSpPr>
          <p:cNvPr id="1116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fontAlgn="base">
              <a:defRPr sz="1200">
                <a:solidFill>
                  <a:schemeClr val="accent2"/>
                </a:solidFill>
                <a:latin typeface="Times New Roman" pitchFamily="18" charset="0"/>
              </a:defRPr>
            </a:lvl1pPr>
          </a:lstStyle>
          <a:p>
            <a:pPr>
              <a:defRPr/>
            </a:pPr>
            <a:fld id="{6E46B484-E868-4365-B4D2-279E48FE2136}" type="slidenum">
              <a:rPr lang="en-US" altLang="ja-JP"/>
              <a:pPr>
                <a:defRPr/>
              </a:pPr>
              <a:t>‹#›</a:t>
            </a:fld>
            <a:endParaRPr lang="en-US" altLang="ja-JP"/>
          </a:p>
        </p:txBody>
      </p:sp>
    </p:spTree>
    <p:extLst>
      <p:ext uri="{BB962C8B-B14F-4D97-AF65-F5344CB8AC3E}">
        <p14:creationId xmlns:p14="http://schemas.microsoft.com/office/powerpoint/2010/main" val="162401689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N-W.F.P UET, Peshawar</a:t>
            </a:r>
            <a:endParaRPr lang="en-US" altLang="ja-JP"/>
          </a:p>
        </p:txBody>
      </p:sp>
      <p:sp>
        <p:nvSpPr>
          <p:cNvPr id="5" name="Slide Number Placeholder 4"/>
          <p:cNvSpPr>
            <a:spLocks noGrp="1"/>
          </p:cNvSpPr>
          <p:nvPr>
            <p:ph type="sldNum" sz="quarter" idx="11"/>
          </p:nvPr>
        </p:nvSpPr>
        <p:spPr/>
        <p:txBody>
          <a:bodyPr/>
          <a:lstStyle/>
          <a:p>
            <a:pPr>
              <a:defRPr/>
            </a:pPr>
            <a:fld id="{6E46B484-E868-4365-B4D2-279E48FE2136}" type="slidenum">
              <a:rPr lang="en-US" altLang="ja-JP" smtClean="0"/>
              <a:pPr>
                <a:defRPr/>
              </a:pPr>
              <a:t>8</a:t>
            </a:fld>
            <a:endParaRPr lang="en-US" altLang="ja-JP"/>
          </a:p>
        </p:txBody>
      </p:sp>
    </p:spTree>
    <p:extLst>
      <p:ext uri="{BB962C8B-B14F-4D97-AF65-F5344CB8AC3E}">
        <p14:creationId xmlns:p14="http://schemas.microsoft.com/office/powerpoint/2010/main" val="234538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N-W.F.P UET, Peshawar</a:t>
            </a:r>
            <a:endParaRPr lang="en-US" altLang="ja-JP"/>
          </a:p>
        </p:txBody>
      </p:sp>
      <p:sp>
        <p:nvSpPr>
          <p:cNvPr id="5" name="Slide Number Placeholder 4"/>
          <p:cNvSpPr>
            <a:spLocks noGrp="1"/>
          </p:cNvSpPr>
          <p:nvPr>
            <p:ph type="sldNum" sz="quarter" idx="11"/>
          </p:nvPr>
        </p:nvSpPr>
        <p:spPr/>
        <p:txBody>
          <a:bodyPr/>
          <a:lstStyle/>
          <a:p>
            <a:pPr>
              <a:defRPr/>
            </a:pPr>
            <a:fld id="{6E46B484-E868-4365-B4D2-279E48FE2136}" type="slidenum">
              <a:rPr lang="en-US" altLang="ja-JP" smtClean="0"/>
              <a:pPr>
                <a:defRPr/>
              </a:pPr>
              <a:t>11</a:t>
            </a:fld>
            <a:endParaRPr lang="en-US" altLang="ja-JP"/>
          </a:p>
        </p:txBody>
      </p:sp>
    </p:spTree>
    <p:extLst>
      <p:ext uri="{BB962C8B-B14F-4D97-AF65-F5344CB8AC3E}">
        <p14:creationId xmlns:p14="http://schemas.microsoft.com/office/powerpoint/2010/main" val="23717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2367D3-2A69-40B0-98F9-45E902CEB508}" type="slidenum">
              <a:rPr lang="ar-SA" altLang="en-US"/>
              <a:pPr/>
              <a:t>22</a:t>
            </a:fld>
            <a:endParaRPr lang="en-US" alt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228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CEF2C4B-BD4A-42D6-88F6-FC22387768B1}" type="slidenum">
              <a:rPr lang="ar-SA" altLang="en-US"/>
              <a:pPr/>
              <a:t>47</a:t>
            </a:fld>
            <a:endParaRPr lang="en-US" alt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xfrm>
            <a:off x="1219200" y="3257550"/>
            <a:ext cx="6705600" cy="3086100"/>
          </a:xfrm>
        </p:spPr>
        <p:txBody>
          <a:bodyPr/>
          <a:lstStyle/>
          <a:p>
            <a:r>
              <a:rPr lang="en-US" altLang="en-US"/>
              <a:t>Image: San Andreas Carrizo dis01bigb.jpg</a:t>
            </a:r>
          </a:p>
        </p:txBody>
      </p:sp>
    </p:spTree>
    <p:extLst>
      <p:ext uri="{BB962C8B-B14F-4D97-AF65-F5344CB8AC3E}">
        <p14:creationId xmlns:p14="http://schemas.microsoft.com/office/powerpoint/2010/main" val="113811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4C1652-D794-45A0-8ECC-D44AE920A2DC}" type="slidenum">
              <a:rPr lang="en-GB" altLang="en-US"/>
              <a:pPr/>
              <a:t>51</a:t>
            </a:fld>
            <a:endParaRPr lang="en-GB"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8173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036074-CE1B-4F03-AC47-7492AB730F9E}" type="slidenum">
              <a:rPr lang="en-GB" altLang="en-US"/>
              <a:pPr/>
              <a:t>52</a:t>
            </a:fld>
            <a:endParaRPr lang="en-GB"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6650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F4DC11-D071-49B9-99A5-AF477A91C37B}" type="slidenum">
              <a:rPr lang="en-GB" altLang="en-US"/>
              <a:pPr/>
              <a:t>53</a:t>
            </a:fld>
            <a:endParaRPr lang="en-GB"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4016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7B6E0B3-8863-40B1-A095-80E0FA438C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E86B542-BB8E-43ED-9CF7-3DF30FDFAC3A}"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69E71D-EF33-4B67-8F03-E1733CC00FB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43D665F-D05B-4160-B744-B7D9E8FC8785}"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176AE-AC93-4A21-9D24-A25BD3FA299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AEE13A-094C-4BBC-9910-0DDC563957D2}" type="slidenum">
              <a:rPr lang="ar-SA" altLang="en-US"/>
              <a:pPr/>
              <a:t>‹#›</a:t>
            </a:fld>
            <a:endParaRPr lang="en-US" altLang="en-US"/>
          </a:p>
        </p:txBody>
      </p:sp>
    </p:spTree>
    <p:extLst>
      <p:ext uri="{BB962C8B-B14F-4D97-AF65-F5344CB8AC3E}">
        <p14:creationId xmlns:p14="http://schemas.microsoft.com/office/powerpoint/2010/main" val="25318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75807F-99B1-46CA-A9A9-288AA7AD2C40}"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5E62BBB-9DC9-4128-954C-ACE5D354DC1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F2449C-ED7F-4EA5-8377-F8CB32826EDA}"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6750AE2-542E-4B61-8265-777F3E320F7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0722DFD-A48E-4158-8B66-419745BF1FFE}"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8CC609C-3C23-4B9A-AE65-516D491F244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72E502D-45C1-4FDD-A947-00A3CB8B51F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915DC2-7F89-46F8-8F49-D56A6D102BC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400">
                <a:latin typeface="Times New Roman"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a:latin typeface="Times New Roman"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a:latin typeface="Times New Roman" pitchFamily="18" charset="0"/>
              </a:defRPr>
            </a:lvl1pPr>
          </a:lstStyle>
          <a:p>
            <a:pPr>
              <a:defRPr/>
            </a:pPr>
            <a:fld id="{DD472E5C-915A-46D5-B2DA-6E79DA69E9D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34"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34"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34"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file:///E:\Documents%20and%20Settings\Mohammad%20Javed\Application%20Data\Microsoft\Word\What%20Causes%20Earthquakes_files\howblock.gi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xploratorium.edu/faultline/earthquakescience/eqscience3.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data.scec.org/Module/s1act08b.html#-1,1,FIRST"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acipakistan.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4F1FE554-DDBC-4A8B-95EE-69DED5E62E62}" type="slidenum">
              <a:rPr lang="en-US" altLang="ja-JP" smtClean="0"/>
              <a:pPr/>
              <a:t>1</a:t>
            </a:fld>
            <a:endParaRPr lang="en-US" altLang="ja-JP" smtClean="0"/>
          </a:p>
        </p:txBody>
      </p:sp>
      <p:graphicFrame>
        <p:nvGraphicFramePr>
          <p:cNvPr id="1026" name="Object 7"/>
          <p:cNvGraphicFramePr>
            <a:graphicFrameLocks noGrp="1" noChangeAspect="1"/>
          </p:cNvGraphicFramePr>
          <p:nvPr>
            <p:ph type="title"/>
          </p:nvPr>
        </p:nvGraphicFramePr>
        <p:xfrm>
          <a:off x="685800" y="323850"/>
          <a:ext cx="7620000" cy="5715000"/>
        </p:xfrm>
        <a:graphic>
          <a:graphicData uri="http://schemas.openxmlformats.org/presentationml/2006/ole">
            <mc:AlternateContent xmlns:mc="http://schemas.openxmlformats.org/markup-compatibility/2006">
              <mc:Choice xmlns:v="urn:schemas-microsoft-com:vml" Requires="v">
                <p:oleObj spid="_x0000_s1032" name="Presentation" r:id="rId3" imgW="4572000" imgH="3429000" progId="PowerPoint.Show.8">
                  <p:embed/>
                </p:oleObj>
              </mc:Choice>
              <mc:Fallback>
                <p:oleObj name="Presentation" r:id="rId3" imgW="4572000" imgH="3429000" progId="PowerPoint.Show.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3850"/>
                        <a:ext cx="7620000" cy="57150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64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2E52CAA2-755E-47B0-BAF8-D29EA4D23F83}" type="slidenum">
              <a:rPr lang="en-US" altLang="ja-JP" sz="1400">
                <a:latin typeface="Times New Roman" pitchFamily="18" charset="0"/>
              </a:rPr>
              <a:pPr algn="r" fontAlgn="base"/>
              <a:t>11</a:t>
            </a:fld>
            <a:endParaRPr lang="en-US" altLang="ja-JP" sz="1400">
              <a:latin typeface="Times New Roman" pitchFamily="18" charset="0"/>
            </a:endParaRPr>
          </a:p>
        </p:txBody>
      </p:sp>
      <p:sp>
        <p:nvSpPr>
          <p:cNvPr id="163844" name="Rectangle 4"/>
          <p:cNvSpPr>
            <a:spLocks noChangeArrowheads="1"/>
          </p:cNvSpPr>
          <p:nvPr/>
        </p:nvSpPr>
        <p:spPr bwMode="auto">
          <a:xfrm>
            <a:off x="457200" y="228600"/>
            <a:ext cx="82296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endParaRPr lang="en-US" altLang="en-US" sz="2800" b="1" dirty="0" smtClean="0">
              <a:solidFill>
                <a:schemeClr val="tx2"/>
              </a:solidFill>
              <a:cs typeface="Times New Roman" panose="02020603050405020304" pitchFamily="18" charset="0"/>
            </a:endParaRPr>
          </a:p>
          <a:p>
            <a:pPr fontAlgn="base">
              <a:defRPr/>
            </a:pPr>
            <a:r>
              <a:rPr lang="en-US" altLang="en-US" sz="2800" b="1" dirty="0" smtClean="0">
                <a:solidFill>
                  <a:schemeClr val="tx2"/>
                </a:solidFill>
                <a:cs typeface="Times New Roman" panose="02020603050405020304" pitchFamily="18" charset="0"/>
              </a:rPr>
              <a:t>Relative </a:t>
            </a:r>
            <a:r>
              <a:rPr lang="en-US" altLang="en-US" sz="2800" b="1" dirty="0">
                <a:solidFill>
                  <a:schemeClr val="tx2"/>
                </a:solidFill>
                <a:cs typeface="Times New Roman" panose="02020603050405020304" pitchFamily="18" charset="0"/>
              </a:rPr>
              <a:t>scales of faults observations</a:t>
            </a:r>
            <a:r>
              <a:rPr lang="en-US" altLang="en-US" sz="2800" dirty="0">
                <a:solidFill>
                  <a:schemeClr val="tx2"/>
                </a:solidFill>
              </a:rPr>
              <a:t> </a:t>
            </a:r>
          </a:p>
          <a:p>
            <a:pPr fontAlgn="base">
              <a:defRPr/>
            </a:pPr>
            <a:r>
              <a:rPr kumimoji="0" lang="en-US" sz="3200" b="1" dirty="0">
                <a:effectLst>
                  <a:outerShdw blurRad="38100" dist="38100" dir="2700000" algn="tl">
                    <a:srgbClr val="FFFFFF"/>
                  </a:outerShdw>
                </a:effectLst>
                <a:latin typeface="Times New Roman" pitchFamily="18" charset="0"/>
              </a:rPr>
              <a:t/>
            </a:r>
            <a:br>
              <a:rPr kumimoji="0" lang="en-US" sz="3200" b="1" dirty="0">
                <a:effectLst>
                  <a:outerShdw blurRad="38100" dist="38100" dir="2700000" algn="tl">
                    <a:srgbClr val="FFFFFF"/>
                  </a:outerShdw>
                </a:effectLst>
                <a:latin typeface="Times New Roman" pitchFamily="18" charset="0"/>
              </a:rPr>
            </a:br>
            <a:r>
              <a:rPr lang="en-US" sz="1600" dirty="0">
                <a:latin typeface="Times New Roman" pitchFamily="18" charset="0"/>
              </a:rPr>
              <a:t>					</a:t>
            </a:r>
          </a:p>
        </p:txBody>
      </p:sp>
      <p:pic>
        <p:nvPicPr>
          <p:cNvPr id="5" name="Picture 6" descr="text8_2a_small"/>
          <p:cNvPicPr>
            <a:picLocks noChangeAspect="1" noChangeArrowheads="1"/>
          </p:cNvPicPr>
          <p:nvPr/>
        </p:nvPicPr>
        <p:blipFill>
          <a:blip r:embed="rId3" cstate="print">
            <a:extLst>
              <a:ext uri="{28A0092B-C50C-407E-A947-70E740481C1C}">
                <a14:useLocalDpi xmlns:a14="http://schemas.microsoft.com/office/drawing/2010/main" val="0"/>
              </a:ext>
            </a:extLst>
          </a:blip>
          <a:srcRect l="3999" r="2000" b="7143"/>
          <a:stretch>
            <a:fillRect/>
          </a:stretch>
        </p:blipFill>
        <p:spPr bwMode="auto">
          <a:xfrm>
            <a:off x="235250" y="2792851"/>
            <a:ext cx="3223061" cy="193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9570" y="4826056"/>
            <a:ext cx="3487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t>Fractured feldspar grain in photomicrograph</a:t>
            </a:r>
          </a:p>
        </p:txBody>
      </p:sp>
      <p:pic>
        <p:nvPicPr>
          <p:cNvPr id="7"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048" y="2746219"/>
            <a:ext cx="2667497" cy="2000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3861819" y="4918388"/>
            <a:ext cx="23679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Mesoscopic faults in outcrop</a:t>
            </a:r>
          </a:p>
        </p:txBody>
      </p:sp>
      <p:pic>
        <p:nvPicPr>
          <p:cNvPr id="9" name="Picture 5" descr="text8_2c_small"/>
          <p:cNvPicPr>
            <a:picLocks noChangeAspect="1" noChangeArrowheads="1"/>
          </p:cNvPicPr>
          <p:nvPr/>
        </p:nvPicPr>
        <p:blipFill>
          <a:blip r:embed="rId5">
            <a:extLst>
              <a:ext uri="{28A0092B-C50C-407E-A947-70E740481C1C}">
                <a14:useLocalDpi xmlns:a14="http://schemas.microsoft.com/office/drawing/2010/main" val="0"/>
              </a:ext>
            </a:extLst>
          </a:blip>
          <a:srcRect l="6000" t="2538" r="6000" b="8688"/>
          <a:stretch>
            <a:fillRect/>
          </a:stretch>
        </p:blipFill>
        <p:spPr bwMode="auto">
          <a:xfrm>
            <a:off x="6713159" y="2617410"/>
            <a:ext cx="2379777" cy="232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6226647" y="5056887"/>
            <a:ext cx="3352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dirty="0"/>
              <a:t>Fault trace in aerial photo</a:t>
            </a:r>
          </a:p>
        </p:txBody>
      </p:sp>
      <p:sp>
        <p:nvSpPr>
          <p:cNvPr id="2" name="Rectangle 1"/>
          <p:cNvSpPr/>
          <p:nvPr/>
        </p:nvSpPr>
        <p:spPr>
          <a:xfrm>
            <a:off x="838200" y="736910"/>
            <a:ext cx="7848600" cy="1815882"/>
          </a:xfrm>
          <a:prstGeom prst="rect">
            <a:avLst/>
          </a:prstGeom>
        </p:spPr>
        <p:txBody>
          <a:bodyPr wrap="square">
            <a:spAutoFit/>
          </a:bodyPr>
          <a:lstStyle/>
          <a:p>
            <a:pPr algn="l">
              <a:spcBef>
                <a:spcPct val="20000"/>
              </a:spcBef>
            </a:pPr>
            <a:r>
              <a:rPr lang="en-US" altLang="en-US" b="1" dirty="0">
                <a:solidFill>
                  <a:schemeClr val="tx2"/>
                </a:solidFill>
                <a:cs typeface="Times New Roman" panose="02020603050405020304" pitchFamily="18" charset="0"/>
              </a:rPr>
              <a:t>Micro</a:t>
            </a:r>
            <a:r>
              <a:rPr lang="en-US" altLang="en-US" dirty="0">
                <a:solidFill>
                  <a:schemeClr val="tx2"/>
                </a:solidFill>
                <a:cs typeface="Times New Roman" panose="02020603050405020304" pitchFamily="18" charset="0"/>
              </a:rPr>
              <a:t>: optical scale (microscope or even electron microscope).</a:t>
            </a:r>
          </a:p>
          <a:p>
            <a:pPr algn="l">
              <a:spcBef>
                <a:spcPct val="20000"/>
              </a:spcBef>
            </a:pPr>
            <a:r>
              <a:rPr lang="en-US" altLang="en-US" dirty="0">
                <a:solidFill>
                  <a:schemeClr val="tx2"/>
                </a:solidFill>
                <a:cs typeface="Times New Roman" panose="02020603050405020304" pitchFamily="18" charset="0"/>
              </a:rPr>
              <a:t>- </a:t>
            </a:r>
            <a:r>
              <a:rPr lang="en-US" altLang="en-US" b="1" dirty="0" err="1">
                <a:solidFill>
                  <a:schemeClr val="tx2"/>
                </a:solidFill>
                <a:cs typeface="Times New Roman" panose="02020603050405020304" pitchFamily="18" charset="0"/>
              </a:rPr>
              <a:t>Meso</a:t>
            </a:r>
            <a:r>
              <a:rPr lang="en-US" altLang="en-US" dirty="0">
                <a:solidFill>
                  <a:schemeClr val="tx2"/>
                </a:solidFill>
                <a:cs typeface="Times New Roman" panose="02020603050405020304" pitchFamily="18" charset="0"/>
              </a:rPr>
              <a:t>:  single outcrop (personal scale).</a:t>
            </a:r>
          </a:p>
          <a:p>
            <a:pPr algn="l">
              <a:spcBef>
                <a:spcPct val="20000"/>
              </a:spcBef>
            </a:pPr>
            <a:r>
              <a:rPr lang="en-US" altLang="en-US" dirty="0">
                <a:solidFill>
                  <a:schemeClr val="tx2"/>
                </a:solidFill>
                <a:cs typeface="Times New Roman" panose="02020603050405020304" pitchFamily="18" charset="0"/>
              </a:rPr>
              <a:t>- </a:t>
            </a:r>
            <a:r>
              <a:rPr lang="en-US" altLang="en-US" b="1" dirty="0">
                <a:solidFill>
                  <a:schemeClr val="tx2"/>
                </a:solidFill>
                <a:cs typeface="Times New Roman" panose="02020603050405020304" pitchFamily="18" charset="0"/>
              </a:rPr>
              <a:t>Macro</a:t>
            </a:r>
            <a:r>
              <a:rPr lang="en-US" altLang="en-US" dirty="0">
                <a:solidFill>
                  <a:schemeClr val="tx2"/>
                </a:solidFill>
                <a:cs typeface="Times New Roman" panose="02020603050405020304" pitchFamily="18" charset="0"/>
              </a:rPr>
              <a:t>: regional scale (mountain range).</a:t>
            </a:r>
          </a:p>
          <a:p>
            <a:pPr algn="l">
              <a:spcBef>
                <a:spcPct val="20000"/>
              </a:spcBef>
            </a:pPr>
            <a:r>
              <a:rPr lang="en-US" altLang="en-US" dirty="0">
                <a:solidFill>
                  <a:schemeClr val="tx2"/>
                </a:solidFill>
                <a:cs typeface="Times New Roman" panose="02020603050405020304" pitchFamily="18" charset="0"/>
              </a:rPr>
              <a:t>- </a:t>
            </a:r>
            <a:r>
              <a:rPr lang="en-US" altLang="en-US" b="1" dirty="0">
                <a:solidFill>
                  <a:schemeClr val="tx2"/>
                </a:solidFill>
                <a:cs typeface="Times New Roman" panose="02020603050405020304" pitchFamily="18" charset="0"/>
              </a:rPr>
              <a:t>Mega</a:t>
            </a:r>
            <a:r>
              <a:rPr lang="en-US" altLang="en-US" dirty="0">
                <a:solidFill>
                  <a:schemeClr val="tx2"/>
                </a:solidFill>
                <a:cs typeface="Times New Roman" panose="02020603050405020304" pitchFamily="18" charset="0"/>
              </a:rPr>
              <a:t>: continental scale (plate dimensions).</a:t>
            </a:r>
            <a:r>
              <a:rPr lang="en-US" altLang="en-US" dirty="0">
                <a:solidFill>
                  <a:schemeClr val="tx2"/>
                </a:solidFill>
              </a:rPr>
              <a:t> </a:t>
            </a:r>
            <a:endParaRPr lang="en-US" altLang="en-US" dirty="0">
              <a:solidFill>
                <a:schemeClr val="tx2"/>
              </a:solidFill>
            </a:endParaRPr>
          </a:p>
        </p:txBody>
      </p:sp>
    </p:spTree>
    <p:extLst>
      <p:ext uri="{BB962C8B-B14F-4D97-AF65-F5344CB8AC3E}">
        <p14:creationId xmlns:p14="http://schemas.microsoft.com/office/powerpoint/2010/main" val="14601783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04800" y="1981200"/>
            <a:ext cx="5029200" cy="4181475"/>
          </a:xfrm>
          <a:prstGeom prst="rect">
            <a:avLst/>
          </a:prstGeom>
          <a:noFill/>
          <a:ln w="9525">
            <a:noFill/>
            <a:miter lim="800000"/>
            <a:headEnd/>
            <a:tailEnd/>
          </a:ln>
        </p:spPr>
        <p:txBody>
          <a:bodyPr>
            <a:spAutoFit/>
          </a:bodyPr>
          <a:lstStyle/>
          <a:p>
            <a:pPr algn="l" eaLnBrk="0" fontAlgn="base" hangingPunct="0">
              <a:lnSpc>
                <a:spcPct val="120000"/>
              </a:lnSpc>
              <a:buClr>
                <a:srgbClr val="CC3300"/>
              </a:buClr>
              <a:buFont typeface="Wingdings" pitchFamily="2" charset="2"/>
              <a:buChar char="Ø"/>
            </a:pPr>
            <a:r>
              <a:rPr kumimoji="0" lang="en-US" sz="2200">
                <a:latin typeface="Times New Roman" pitchFamily="18" charset="0"/>
              </a:rPr>
              <a:t>The depth and length of faults vary greatly. Some faults can be many miles long. </a:t>
            </a:r>
          </a:p>
          <a:p>
            <a:pPr algn="l" eaLnBrk="0" fontAlgn="base" hangingPunct="0">
              <a:lnSpc>
                <a:spcPct val="120000"/>
              </a:lnSpc>
              <a:buClr>
                <a:srgbClr val="CC3300"/>
              </a:buClr>
              <a:buFont typeface="Wingdings" pitchFamily="2" charset="2"/>
              <a:buChar char="Ø"/>
            </a:pPr>
            <a:r>
              <a:rPr kumimoji="0" lang="en-US" sz="2200">
                <a:latin typeface="Times New Roman" pitchFamily="18" charset="0"/>
              </a:rPr>
              <a:t>Earthquakes are caused by </a:t>
            </a:r>
            <a:r>
              <a:rPr kumimoji="0" lang="en-US" sz="2400" b="1">
                <a:latin typeface="Times New Roman" pitchFamily="18" charset="0"/>
              </a:rPr>
              <a:t>Active faults</a:t>
            </a:r>
            <a:r>
              <a:rPr kumimoji="0" lang="en-US" sz="2200">
                <a:latin typeface="Times New Roman" pitchFamily="18" charset="0"/>
              </a:rPr>
              <a:t>, </a:t>
            </a:r>
            <a:r>
              <a:rPr kumimoji="0" lang="en-US" sz="2200" b="1" i="1">
                <a:latin typeface="Times New Roman" pitchFamily="18" charset="0"/>
              </a:rPr>
              <a:t>that is, faults along which the two sides of the fracture move with</a:t>
            </a:r>
            <a:r>
              <a:rPr kumimoji="0" lang="en-US" sz="2200">
                <a:latin typeface="Times New Roman" pitchFamily="18" charset="0"/>
              </a:rPr>
              <a:t> </a:t>
            </a:r>
            <a:r>
              <a:rPr kumimoji="0" lang="en-US" sz="2200" b="1" i="1">
                <a:latin typeface="Times New Roman" pitchFamily="18" charset="0"/>
              </a:rPr>
              <a:t>respect to each other.</a:t>
            </a:r>
          </a:p>
          <a:p>
            <a:pPr algn="l" eaLnBrk="0" fontAlgn="base" hangingPunct="0">
              <a:lnSpc>
                <a:spcPct val="120000"/>
              </a:lnSpc>
              <a:buClr>
                <a:srgbClr val="CC3300"/>
              </a:buClr>
              <a:buFont typeface="Wingdings" pitchFamily="2" charset="2"/>
              <a:buChar char="Ø"/>
            </a:pPr>
            <a:r>
              <a:rPr kumimoji="0" lang="en-US" sz="2200">
                <a:latin typeface="Times New Roman" pitchFamily="18" charset="0"/>
              </a:rPr>
              <a:t>An earthquake is caused by the sudden movement of the two sides of a fault with respect to another. </a:t>
            </a:r>
          </a:p>
        </p:txBody>
      </p:sp>
      <p:sp>
        <p:nvSpPr>
          <p:cNvPr id="10243" name="Rectangle 3"/>
          <p:cNvSpPr>
            <a:spLocks noChangeArrowheads="1"/>
          </p:cNvSpPr>
          <p:nvPr/>
        </p:nvSpPr>
        <p:spPr bwMode="auto">
          <a:xfrm>
            <a:off x="0" y="2605088"/>
            <a:ext cx="9144000" cy="0"/>
          </a:xfrm>
          <a:prstGeom prst="rect">
            <a:avLst/>
          </a:prstGeom>
          <a:noFill/>
          <a:ln w="9525">
            <a:noFill/>
            <a:miter lim="800000"/>
            <a:headEnd/>
            <a:tailEnd/>
          </a:ln>
        </p:spPr>
        <p:txBody>
          <a:bodyPr wrap="none" anchor="ctr">
            <a:spAutoFit/>
          </a:bodyPr>
          <a:lstStyle/>
          <a:p>
            <a:endParaRPr lang="en-US"/>
          </a:p>
        </p:txBody>
      </p:sp>
      <p:pic>
        <p:nvPicPr>
          <p:cNvPr id="125956" name="Picture 4" descr="E:\Documents and Settings\Mohammad Javed\Application Data\Microsoft\Word\What Causes Earthquakes_files\howblock.gif"/>
          <p:cNvPicPr>
            <a:picLocks noChangeAspect="1" noChangeArrowheads="1"/>
          </p:cNvPicPr>
          <p:nvPr/>
        </p:nvPicPr>
        <p:blipFill>
          <a:blip r:embed="rId2" r:link="rId3"/>
          <a:srcRect/>
          <a:stretch>
            <a:fillRect/>
          </a:stretch>
        </p:blipFill>
        <p:spPr bwMode="auto">
          <a:xfrm>
            <a:off x="5257800" y="2224088"/>
            <a:ext cx="3657600" cy="3516312"/>
          </a:xfrm>
          <a:prstGeom prst="rect">
            <a:avLst/>
          </a:prstGeom>
          <a:noFill/>
          <a:ln w="9525">
            <a:noFill/>
            <a:miter lim="800000"/>
            <a:headEnd/>
            <a:tailEnd/>
          </a:ln>
        </p:spPr>
      </p:pic>
      <p:sp>
        <p:nvSpPr>
          <p:cNvPr id="125957" name="Rectangle 5"/>
          <p:cNvSpPr>
            <a:spLocks noChangeArrowheads="1"/>
          </p:cNvSpPr>
          <p:nvPr/>
        </p:nvSpPr>
        <p:spPr bwMode="auto">
          <a:xfrm>
            <a:off x="6553200" y="5881688"/>
            <a:ext cx="1752600" cy="366712"/>
          </a:xfrm>
          <a:prstGeom prst="rect">
            <a:avLst/>
          </a:prstGeom>
          <a:noFill/>
          <a:ln w="9525">
            <a:noFill/>
            <a:miter lim="800000"/>
            <a:headEnd/>
            <a:tailEnd/>
          </a:ln>
        </p:spPr>
        <p:txBody>
          <a:bodyPr>
            <a:spAutoFit/>
          </a:bodyPr>
          <a:lstStyle/>
          <a:p>
            <a:pPr algn="l" eaLnBrk="0" fontAlgn="base" hangingPunct="0"/>
            <a:r>
              <a:rPr kumimoji="0" lang="en-US" sz="1800" b="1">
                <a:solidFill>
                  <a:srgbClr val="CC3300"/>
                </a:solidFill>
                <a:latin typeface="Arial" charset="0"/>
              </a:rPr>
              <a:t>A Fault</a:t>
            </a:r>
          </a:p>
        </p:txBody>
      </p:sp>
      <p:sp>
        <p:nvSpPr>
          <p:cNvPr id="10246" name="Text Box 6"/>
          <p:cNvSpPr txBox="1">
            <a:spLocks noChangeArrowheads="1"/>
          </p:cNvSpPr>
          <p:nvPr/>
        </p:nvSpPr>
        <p:spPr bwMode="auto">
          <a:xfrm>
            <a:off x="3733800" y="381000"/>
            <a:ext cx="2133600" cy="579438"/>
          </a:xfrm>
          <a:prstGeom prst="rect">
            <a:avLst/>
          </a:prstGeom>
          <a:noFill/>
          <a:ln w="9525">
            <a:noFill/>
            <a:miter lim="800000"/>
            <a:headEnd/>
            <a:tailEnd/>
          </a:ln>
        </p:spPr>
        <p:txBody>
          <a:bodyPr>
            <a:spAutoFit/>
          </a:bodyPr>
          <a:lstStyle/>
          <a:p>
            <a:pPr algn="l" fontAlgn="base">
              <a:spcBef>
                <a:spcPct val="50000"/>
              </a:spcBef>
            </a:pPr>
            <a:r>
              <a:rPr kumimoji="0" lang="en-US" sz="3200" b="1">
                <a:solidFill>
                  <a:srgbClr val="CC3300"/>
                </a:solidFill>
                <a:latin typeface="Arial" charset="0"/>
              </a:rPr>
              <a:t>Faults</a:t>
            </a:r>
          </a:p>
        </p:txBody>
      </p:sp>
      <p:sp>
        <p:nvSpPr>
          <p:cNvPr id="125959" name="Text Box 7"/>
          <p:cNvSpPr txBox="1">
            <a:spLocks noChangeArrowheads="1"/>
          </p:cNvSpPr>
          <p:nvPr/>
        </p:nvSpPr>
        <p:spPr bwMode="auto">
          <a:xfrm>
            <a:off x="457200" y="1143000"/>
            <a:ext cx="8153400" cy="895350"/>
          </a:xfrm>
          <a:prstGeom prst="rect">
            <a:avLst/>
          </a:prstGeom>
          <a:noFill/>
          <a:ln w="57150">
            <a:noFill/>
            <a:miter lim="800000"/>
            <a:headEnd/>
            <a:tailEnd/>
          </a:ln>
        </p:spPr>
        <p:txBody>
          <a:bodyPr>
            <a:spAutoFit/>
          </a:bodyPr>
          <a:lstStyle/>
          <a:p>
            <a:pPr algn="l" eaLnBrk="0" fontAlgn="base" hangingPunct="0">
              <a:lnSpc>
                <a:spcPct val="120000"/>
              </a:lnSpc>
            </a:pPr>
            <a:r>
              <a:rPr kumimoji="0" lang="en-US" sz="2200" b="1">
                <a:latin typeface="Times New Roman" pitchFamily="18" charset="0"/>
              </a:rPr>
              <a:t>A fault is a fracture within some particular rocky mass within the earth's crust. </a:t>
            </a:r>
            <a:endParaRPr kumimoji="0" lang="en-US" sz="2200">
              <a:latin typeface="Times New Roman" pitchFamily="18" charset="0"/>
            </a:endParaRP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Geological Features: Faults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959">
                                            <p:txEl>
                                              <p:pRg st="0" end="0"/>
                                            </p:txEl>
                                          </p:spTgt>
                                        </p:tgtEl>
                                        <p:attrNameLst>
                                          <p:attrName>style.visibility</p:attrName>
                                        </p:attrNameLst>
                                      </p:cBhvr>
                                      <p:to>
                                        <p:strVal val="visible"/>
                                      </p:to>
                                    </p:set>
                                    <p:anim calcmode="lin" valueType="num">
                                      <p:cBhvr additive="base">
                                        <p:cTn id="7" dur="500" fill="hold"/>
                                        <p:tgtEl>
                                          <p:spTgt spid="1259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956"/>
                                        </p:tgtEl>
                                        <p:attrNameLst>
                                          <p:attrName>style.visibility</p:attrName>
                                        </p:attrNameLst>
                                      </p:cBhvr>
                                      <p:to>
                                        <p:strVal val="visible"/>
                                      </p:to>
                                    </p:set>
                                    <p:anim calcmode="lin" valueType="num">
                                      <p:cBhvr additive="base">
                                        <p:cTn id="13" dur="500" fill="hold"/>
                                        <p:tgtEl>
                                          <p:spTgt spid="125956"/>
                                        </p:tgtEl>
                                        <p:attrNameLst>
                                          <p:attrName>ppt_x</p:attrName>
                                        </p:attrNameLst>
                                      </p:cBhvr>
                                      <p:tavLst>
                                        <p:tav tm="0">
                                          <p:val>
                                            <p:strVal val="#ppt_x"/>
                                          </p:val>
                                        </p:tav>
                                        <p:tav tm="100000">
                                          <p:val>
                                            <p:strVal val="#ppt_x"/>
                                          </p:val>
                                        </p:tav>
                                      </p:tavLst>
                                    </p:anim>
                                    <p:anim calcmode="lin" valueType="num">
                                      <p:cBhvr additive="base">
                                        <p:cTn id="14" dur="500" fill="hold"/>
                                        <p:tgtEl>
                                          <p:spTgt spid="12595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5957"/>
                                        </p:tgtEl>
                                        <p:attrNameLst>
                                          <p:attrName>style.visibility</p:attrName>
                                        </p:attrNameLst>
                                      </p:cBhvr>
                                      <p:to>
                                        <p:strVal val="visible"/>
                                      </p:to>
                                    </p:set>
                                    <p:anim calcmode="lin" valueType="num">
                                      <p:cBhvr additive="base">
                                        <p:cTn id="17" dur="500" fill="hold"/>
                                        <p:tgtEl>
                                          <p:spTgt spid="125957"/>
                                        </p:tgtEl>
                                        <p:attrNameLst>
                                          <p:attrName>ppt_x</p:attrName>
                                        </p:attrNameLst>
                                      </p:cBhvr>
                                      <p:tavLst>
                                        <p:tav tm="0">
                                          <p:val>
                                            <p:strVal val="#ppt_x"/>
                                          </p:val>
                                        </p:tav>
                                        <p:tav tm="100000">
                                          <p:val>
                                            <p:strVal val="#ppt_x"/>
                                          </p:val>
                                        </p:tav>
                                      </p:tavLst>
                                    </p:anim>
                                    <p:anim calcmode="lin" valueType="num">
                                      <p:cBhvr additive="base">
                                        <p:cTn id="18"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954">
                                            <p:txEl>
                                              <p:pRg st="0" end="0"/>
                                            </p:txEl>
                                          </p:spTgt>
                                        </p:tgtEl>
                                        <p:attrNameLst>
                                          <p:attrName>style.visibility</p:attrName>
                                        </p:attrNameLst>
                                      </p:cBhvr>
                                      <p:to>
                                        <p:strVal val="visible"/>
                                      </p:to>
                                    </p:set>
                                    <p:anim calcmode="lin" valueType="num">
                                      <p:cBhvr additive="base">
                                        <p:cTn id="23" dur="500" fill="hold"/>
                                        <p:tgtEl>
                                          <p:spTgt spid="12595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59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5954">
                                            <p:txEl>
                                              <p:pRg st="1" end="1"/>
                                            </p:txEl>
                                          </p:spTgt>
                                        </p:tgtEl>
                                        <p:attrNameLst>
                                          <p:attrName>style.visibility</p:attrName>
                                        </p:attrNameLst>
                                      </p:cBhvr>
                                      <p:to>
                                        <p:strVal val="visible"/>
                                      </p:to>
                                    </p:set>
                                    <p:anim calcmode="lin" valueType="num">
                                      <p:cBhvr additive="base">
                                        <p:cTn id="29" dur="500" fill="hold"/>
                                        <p:tgtEl>
                                          <p:spTgt spid="12595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59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5954">
                                            <p:txEl>
                                              <p:pRg st="2" end="2"/>
                                            </p:txEl>
                                          </p:spTgt>
                                        </p:tgtEl>
                                        <p:attrNameLst>
                                          <p:attrName>style.visibility</p:attrName>
                                        </p:attrNameLst>
                                      </p:cBhvr>
                                      <p:to>
                                        <p:strVal val="visible"/>
                                      </p:to>
                                    </p:set>
                                    <p:anim calcmode="lin" valueType="num">
                                      <p:cBhvr additive="base">
                                        <p:cTn id="35" dur="500" fill="hold"/>
                                        <p:tgtEl>
                                          <p:spTgt spid="12595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59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1000" y="928688"/>
            <a:ext cx="8382000" cy="4765675"/>
          </a:xfrm>
          <a:prstGeom prst="rect">
            <a:avLst/>
          </a:prstGeom>
          <a:noFill/>
          <a:ln w="57150">
            <a:noFill/>
            <a:miter lim="800000"/>
            <a:headEnd/>
            <a:tailEnd/>
          </a:ln>
        </p:spPr>
        <p:txBody>
          <a:bodyPr>
            <a:spAutoFit/>
          </a:bodyPr>
          <a:lstStyle/>
          <a:p>
            <a:pPr algn="l" fontAlgn="base"/>
            <a:r>
              <a:rPr kumimoji="0" lang="en-US" sz="2400" b="1">
                <a:solidFill>
                  <a:srgbClr val="FF0000"/>
                </a:solidFill>
                <a:latin typeface="Times New Roman" pitchFamily="18" charset="0"/>
              </a:rPr>
              <a:t>Dip:</a:t>
            </a:r>
            <a:r>
              <a:rPr kumimoji="0" lang="en-US" sz="2400" b="1">
                <a:solidFill>
                  <a:srgbClr val="000099"/>
                </a:solidFill>
                <a:latin typeface="Times New Roman" pitchFamily="18" charset="0"/>
              </a:rPr>
              <a:t/>
            </a:r>
            <a:br>
              <a:rPr kumimoji="0" lang="en-US" sz="2400" b="1">
                <a:solidFill>
                  <a:srgbClr val="000099"/>
                </a:solidFill>
                <a:latin typeface="Times New Roman" pitchFamily="18" charset="0"/>
              </a:rPr>
            </a:br>
            <a:endParaRPr kumimoji="0" lang="en-US" sz="2400" b="1">
              <a:solidFill>
                <a:srgbClr val="000099"/>
              </a:solidFill>
              <a:latin typeface="Times New Roman" pitchFamily="18" charset="0"/>
            </a:endParaRPr>
          </a:p>
          <a:p>
            <a:pPr algn="l" fontAlgn="base">
              <a:lnSpc>
                <a:spcPct val="120000"/>
              </a:lnSpc>
            </a:pPr>
            <a:r>
              <a:rPr kumimoji="0" lang="en-US" sz="2200">
                <a:latin typeface="Times New Roman" pitchFamily="18" charset="0"/>
              </a:rPr>
              <a:t>The angle between a geologic surface -- for example, a fault plane -- and the horizontal. The direction of dip can be thought of as the direction a ball, if placed upon the tilted surface, would roll. Thus, a ball placed on a north-dipping fault plane would roll northward</a:t>
            </a:r>
          </a:p>
          <a:p>
            <a:pPr algn="l" fontAlgn="base">
              <a:lnSpc>
                <a:spcPct val="120000"/>
              </a:lnSpc>
            </a:pPr>
            <a:endParaRPr kumimoji="0" lang="en-US" sz="2200" b="1">
              <a:latin typeface="Times New Roman" pitchFamily="18" charset="0"/>
            </a:endParaRPr>
          </a:p>
          <a:p>
            <a:pPr algn="l" fontAlgn="base"/>
            <a:r>
              <a:rPr kumimoji="0" lang="en-US" sz="2400" b="1">
                <a:solidFill>
                  <a:srgbClr val="FF0000"/>
                </a:solidFill>
                <a:latin typeface="Times New Roman" pitchFamily="18" charset="0"/>
              </a:rPr>
              <a:t>Strike:</a:t>
            </a:r>
            <a:r>
              <a:rPr kumimoji="0" lang="en-US" sz="2400" b="1">
                <a:solidFill>
                  <a:srgbClr val="000099"/>
                </a:solidFill>
                <a:latin typeface="Times New Roman" pitchFamily="18" charset="0"/>
              </a:rPr>
              <a:t/>
            </a:r>
            <a:br>
              <a:rPr kumimoji="0" lang="en-US" sz="2400" b="1">
                <a:solidFill>
                  <a:srgbClr val="000099"/>
                </a:solidFill>
                <a:latin typeface="Times New Roman" pitchFamily="18" charset="0"/>
              </a:rPr>
            </a:br>
            <a:endParaRPr kumimoji="0" lang="en-US" sz="2400" b="1">
              <a:solidFill>
                <a:srgbClr val="000099"/>
              </a:solidFill>
              <a:latin typeface="Times New Roman" pitchFamily="18" charset="0"/>
            </a:endParaRPr>
          </a:p>
          <a:p>
            <a:pPr algn="l" fontAlgn="base">
              <a:lnSpc>
                <a:spcPct val="120000"/>
              </a:lnSpc>
            </a:pPr>
            <a:r>
              <a:rPr kumimoji="0" lang="en-US" sz="2200">
                <a:latin typeface="Times New Roman" pitchFamily="18" charset="0"/>
              </a:rPr>
              <a:t>The direction, or trend, of the line marking the intersection of a fault plane (or another planar geologic feature) with the horizontal. Strike is always at a right angle to dip.</a:t>
            </a:r>
          </a:p>
        </p:txBody>
      </p:sp>
      <p:sp>
        <p:nvSpPr>
          <p:cNvPr id="11267" name="Text Box 3"/>
          <p:cNvSpPr txBox="1">
            <a:spLocks noChangeArrowheads="1"/>
          </p:cNvSpPr>
          <p:nvPr/>
        </p:nvSpPr>
        <p:spPr bwMode="auto">
          <a:xfrm>
            <a:off x="1981200" y="395288"/>
            <a:ext cx="5867400" cy="519112"/>
          </a:xfrm>
          <a:prstGeom prst="rect">
            <a:avLst/>
          </a:prstGeom>
          <a:noFill/>
          <a:ln w="57150">
            <a:noFill/>
            <a:miter lim="800000"/>
            <a:headEnd/>
            <a:tailEnd/>
          </a:ln>
        </p:spPr>
        <p:txBody>
          <a:bodyPr>
            <a:spAutoFit/>
          </a:bodyPr>
          <a:lstStyle/>
          <a:p>
            <a:pPr algn="l" fontAlgn="base">
              <a:spcBef>
                <a:spcPct val="50000"/>
              </a:spcBef>
            </a:pPr>
            <a:r>
              <a:rPr kumimoji="0" lang="en-US" sz="2800" b="1">
                <a:solidFill>
                  <a:srgbClr val="FF3300"/>
                </a:solidFill>
                <a:latin typeface="Arial" charset="0"/>
              </a:rPr>
              <a:t>Terminology Related to faults</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Terminology related to faults</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extLst>
      <p:ext uri="{BB962C8B-B14F-4D97-AF65-F5344CB8AC3E}">
        <p14:creationId xmlns:p14="http://schemas.microsoft.com/office/powerpoint/2010/main" val="16420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fill="hold"/>
                                        <p:tgtEl>
                                          <p:spTgt spid="130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anim calcmode="lin" valueType="num">
                                      <p:cBhvr additive="base">
                                        <p:cTn id="11"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00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0">
                                            <p:txEl>
                                              <p:pRg st="3" end="3"/>
                                            </p:txEl>
                                          </p:spTgt>
                                        </p:tgtEl>
                                        <p:attrNameLst>
                                          <p:attrName>style.visibility</p:attrName>
                                        </p:attrNameLst>
                                      </p:cBhvr>
                                      <p:to>
                                        <p:strVal val="visible"/>
                                      </p:to>
                                    </p:set>
                                    <p:anim calcmode="lin" valueType="num">
                                      <p:cBhvr additive="base">
                                        <p:cTn id="17"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0050">
                                            <p:txEl>
                                              <p:pRg st="4" end="4"/>
                                            </p:txEl>
                                          </p:spTgt>
                                        </p:tgtEl>
                                        <p:attrNameLst>
                                          <p:attrName>style.visibility</p:attrName>
                                        </p:attrNameLst>
                                      </p:cBhvr>
                                      <p:to>
                                        <p:strVal val="visible"/>
                                      </p:to>
                                    </p:set>
                                    <p:anim calcmode="lin" valueType="num">
                                      <p:cBhvr additive="base">
                                        <p:cTn id="21"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00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457200"/>
            <a:ext cx="7162800" cy="457200"/>
          </a:xfrm>
          <a:prstGeom prst="rect">
            <a:avLst/>
          </a:prstGeom>
          <a:noFill/>
          <a:ln w="12700" cap="sq">
            <a:noFill/>
            <a:miter lim="800000"/>
            <a:headEnd type="none" w="sm" len="sm"/>
            <a:tailEnd type="none" w="sm" len="sm"/>
          </a:ln>
        </p:spPr>
        <p:txBody>
          <a:bodyPr>
            <a:spAutoFit/>
          </a:bodyPr>
          <a:lstStyle/>
          <a:p>
            <a:pPr algn="l" eaLnBrk="0" fontAlgn="base" hangingPunct="0">
              <a:spcBef>
                <a:spcPct val="50000"/>
              </a:spcBef>
            </a:pPr>
            <a:endParaRPr kumimoji="0" lang="en-US" altLang="en-US" sz="2400" b="1">
              <a:latin typeface="Times" pitchFamily="18" charset="0"/>
              <a:ea typeface="Osaka" charset="-128"/>
            </a:endParaRPr>
          </a:p>
        </p:txBody>
      </p:sp>
      <p:pic>
        <p:nvPicPr>
          <p:cNvPr id="126979" name="Picture 3"/>
          <p:cNvPicPr>
            <a:picLocks noChangeAspect="1" noChangeArrowheads="1"/>
          </p:cNvPicPr>
          <p:nvPr/>
        </p:nvPicPr>
        <p:blipFill>
          <a:blip r:embed="rId2"/>
          <a:srcRect/>
          <a:stretch>
            <a:fillRect/>
          </a:stretch>
        </p:blipFill>
        <p:spPr bwMode="auto">
          <a:xfrm>
            <a:off x="1295400" y="1219200"/>
            <a:ext cx="6477000" cy="4343400"/>
          </a:xfrm>
          <a:prstGeom prst="rect">
            <a:avLst/>
          </a:prstGeom>
          <a:noFill/>
          <a:ln w="63500">
            <a:solidFill>
              <a:srgbClr val="000099"/>
            </a:solidFill>
            <a:miter lim="800000"/>
            <a:headEnd/>
            <a:tailEnd/>
          </a:ln>
        </p:spPr>
      </p:pic>
      <p:sp>
        <p:nvSpPr>
          <p:cNvPr id="126980" name="Text Box 4"/>
          <p:cNvSpPr txBox="1">
            <a:spLocks noChangeArrowheads="1"/>
          </p:cNvSpPr>
          <p:nvPr/>
        </p:nvSpPr>
        <p:spPr bwMode="auto">
          <a:xfrm>
            <a:off x="1600200" y="5791200"/>
            <a:ext cx="5105400" cy="785813"/>
          </a:xfrm>
          <a:prstGeom prst="rect">
            <a:avLst/>
          </a:prstGeom>
          <a:noFill/>
          <a:ln w="12700" cap="sq">
            <a:noFill/>
            <a:miter lim="800000"/>
            <a:headEnd type="none" w="sm" len="sm"/>
            <a:tailEnd type="none" w="sm" len="sm"/>
          </a:ln>
        </p:spPr>
        <p:txBody>
          <a:bodyPr>
            <a:spAutoFit/>
          </a:bodyPr>
          <a:lstStyle/>
          <a:p>
            <a:pPr algn="l" eaLnBrk="0" fontAlgn="base" hangingPunct="0">
              <a:lnSpc>
                <a:spcPct val="70000"/>
              </a:lnSpc>
              <a:spcBef>
                <a:spcPct val="50000"/>
              </a:spcBef>
            </a:pPr>
            <a:r>
              <a:rPr kumimoji="0" lang="en-US" altLang="en-US" sz="2400">
                <a:latin typeface="Times" pitchFamily="18" charset="0"/>
                <a:ea typeface="Osaka" charset="-128"/>
              </a:rPr>
              <a:t>90˚ dip = </a:t>
            </a:r>
            <a:r>
              <a:rPr kumimoji="0" lang="en-US" altLang="en-US" sz="2400">
                <a:solidFill>
                  <a:srgbClr val="FF3300"/>
                </a:solidFill>
                <a:latin typeface="Times" pitchFamily="18" charset="0"/>
                <a:ea typeface="Osaka" charset="-128"/>
              </a:rPr>
              <a:t>vertical fault plane</a:t>
            </a:r>
          </a:p>
          <a:p>
            <a:pPr algn="l" eaLnBrk="0" fontAlgn="base" hangingPunct="0">
              <a:lnSpc>
                <a:spcPct val="70000"/>
              </a:lnSpc>
              <a:spcBef>
                <a:spcPct val="50000"/>
              </a:spcBef>
            </a:pPr>
            <a:r>
              <a:rPr kumimoji="0" lang="en-US" altLang="en-US" sz="2400">
                <a:latin typeface="Times" pitchFamily="18" charset="0"/>
                <a:ea typeface="Osaka" charset="-128"/>
              </a:rPr>
              <a:t>0˚ strike = </a:t>
            </a:r>
            <a:r>
              <a:rPr kumimoji="0" lang="en-US" altLang="en-US" sz="2400" b="1" i="1">
                <a:solidFill>
                  <a:srgbClr val="FF3300"/>
                </a:solidFill>
                <a:latin typeface="Times" pitchFamily="18" charset="0"/>
                <a:ea typeface="Osaka" charset="-128"/>
              </a:rPr>
              <a:t>North</a:t>
            </a:r>
            <a:r>
              <a:rPr kumimoji="0" lang="en-US" altLang="en-US" sz="2400">
                <a:solidFill>
                  <a:srgbClr val="FF3300"/>
                </a:solidFill>
                <a:latin typeface="Times" pitchFamily="18" charset="0"/>
                <a:ea typeface="Osaka" charset="-128"/>
              </a:rPr>
              <a:t> parallel fault plane</a:t>
            </a:r>
            <a:endParaRPr kumimoji="0" lang="en-US" altLang="en-US" sz="2400" b="1">
              <a:solidFill>
                <a:srgbClr val="FF3300"/>
              </a:solidFill>
              <a:latin typeface="Times" pitchFamily="18" charset="0"/>
              <a:ea typeface="Osaka" charset="-128"/>
            </a:endParaRPr>
          </a:p>
        </p:txBody>
      </p:sp>
      <p:sp>
        <p:nvSpPr>
          <p:cNvPr id="12293" name="Text Box 5"/>
          <p:cNvSpPr txBox="1">
            <a:spLocks noChangeArrowheads="1"/>
          </p:cNvSpPr>
          <p:nvPr/>
        </p:nvSpPr>
        <p:spPr bwMode="auto">
          <a:xfrm>
            <a:off x="3989388" y="334963"/>
            <a:ext cx="1725612" cy="579437"/>
          </a:xfrm>
          <a:prstGeom prst="rect">
            <a:avLst/>
          </a:prstGeom>
          <a:noFill/>
          <a:ln w="9525">
            <a:noFill/>
            <a:miter lim="800000"/>
            <a:headEnd/>
            <a:tailEnd/>
          </a:ln>
        </p:spPr>
        <p:txBody>
          <a:bodyPr>
            <a:spAutoFit/>
          </a:bodyPr>
          <a:lstStyle/>
          <a:p>
            <a:pPr algn="l" eaLnBrk="0" fontAlgn="base" hangingPunct="0">
              <a:spcBef>
                <a:spcPct val="50000"/>
              </a:spcBef>
            </a:pPr>
            <a:r>
              <a:rPr kumimoji="0" lang="en-US" sz="3200" b="1">
                <a:solidFill>
                  <a:srgbClr val="FF3300"/>
                </a:solidFill>
                <a:latin typeface="Times" pitchFamily="18" charset="0"/>
              </a:rPr>
              <a:t>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Geological Features: Faults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extLst>
      <p:ext uri="{BB962C8B-B14F-4D97-AF65-F5344CB8AC3E}">
        <p14:creationId xmlns:p14="http://schemas.microsoft.com/office/powerpoint/2010/main" val="2176984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wedge">
                                      <p:cBhvr>
                                        <p:cTn id="7" dur="20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 calcmode="lin" valueType="num">
                                      <p:cBhvr additive="base">
                                        <p:cTn id="12"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9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6980">
                                            <p:txEl>
                                              <p:pRg st="1" end="1"/>
                                            </p:txEl>
                                          </p:spTgt>
                                        </p:tgtEl>
                                        <p:attrNameLst>
                                          <p:attrName>style.visibility</p:attrName>
                                        </p:attrNameLst>
                                      </p:cBhvr>
                                      <p:to>
                                        <p:strVal val="visible"/>
                                      </p:to>
                                    </p:set>
                                    <p:anim calcmode="lin" valueType="num">
                                      <p:cBhvr additive="base">
                                        <p:cTn id="18"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698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533400" y="1219200"/>
            <a:ext cx="8077200" cy="5167313"/>
          </a:xfrm>
          <a:prstGeom prst="rect">
            <a:avLst/>
          </a:prstGeom>
          <a:noFill/>
          <a:ln w="57150">
            <a:noFill/>
            <a:miter lim="800000"/>
            <a:headEnd/>
            <a:tailEnd/>
          </a:ln>
        </p:spPr>
        <p:txBody>
          <a:bodyPr>
            <a:spAutoFit/>
          </a:bodyPr>
          <a:lstStyle/>
          <a:p>
            <a:pPr algn="l" fontAlgn="base"/>
            <a:r>
              <a:rPr kumimoji="0" lang="en-US" sz="2400" b="1">
                <a:solidFill>
                  <a:srgbClr val="FF0000"/>
                </a:solidFill>
                <a:latin typeface="Times New Roman" pitchFamily="18" charset="0"/>
              </a:rPr>
              <a:t>Hanging wall</a:t>
            </a:r>
            <a:r>
              <a:rPr kumimoji="0" lang="en-US" sz="2400" b="1">
                <a:solidFill>
                  <a:srgbClr val="000099"/>
                </a:solidFill>
                <a:latin typeface="Times New Roman" pitchFamily="18" charset="0"/>
              </a:rPr>
              <a:t/>
            </a:r>
            <a:br>
              <a:rPr kumimoji="0" lang="en-US" sz="2400" b="1">
                <a:solidFill>
                  <a:srgbClr val="000099"/>
                </a:solidFill>
                <a:latin typeface="Times New Roman" pitchFamily="18" charset="0"/>
              </a:rPr>
            </a:br>
            <a:endParaRPr kumimoji="0" lang="en-US" sz="2400" b="1">
              <a:solidFill>
                <a:srgbClr val="000099"/>
              </a:solidFill>
              <a:latin typeface="Times New Roman" pitchFamily="18" charset="0"/>
            </a:endParaRPr>
          </a:p>
          <a:p>
            <a:pPr algn="l" fontAlgn="base">
              <a:lnSpc>
                <a:spcPct val="120000"/>
              </a:lnSpc>
            </a:pPr>
            <a:r>
              <a:rPr kumimoji="0" lang="en-US" sz="2200">
                <a:latin typeface="Times New Roman" pitchFamily="18" charset="0"/>
              </a:rPr>
              <a:t>Of the two sides of a fault, the side above the fault plane. It is called the hanging wall because where inactive faults have been "filled in" with mineral deposits and then mined, this is the side on which miners can hang their lanterns</a:t>
            </a:r>
          </a:p>
          <a:p>
            <a:pPr algn="l" fontAlgn="base">
              <a:lnSpc>
                <a:spcPct val="120000"/>
              </a:lnSpc>
            </a:pPr>
            <a:endParaRPr kumimoji="0" lang="en-US" sz="2200">
              <a:latin typeface="Times New Roman" pitchFamily="18" charset="0"/>
            </a:endParaRPr>
          </a:p>
          <a:p>
            <a:pPr algn="l" fontAlgn="base"/>
            <a:r>
              <a:rPr kumimoji="0" lang="en-US" sz="2400" b="1">
                <a:solidFill>
                  <a:srgbClr val="FF0000"/>
                </a:solidFill>
                <a:latin typeface="Times New Roman" pitchFamily="18" charset="0"/>
              </a:rPr>
              <a:t>Footwall</a:t>
            </a:r>
            <a:r>
              <a:rPr kumimoji="0" lang="en-US" sz="2400" b="1">
                <a:solidFill>
                  <a:srgbClr val="000099"/>
                </a:solidFill>
                <a:latin typeface="Times New Roman" pitchFamily="18" charset="0"/>
              </a:rPr>
              <a:t/>
            </a:r>
            <a:br>
              <a:rPr kumimoji="0" lang="en-US" sz="2400" b="1">
                <a:solidFill>
                  <a:srgbClr val="000099"/>
                </a:solidFill>
                <a:latin typeface="Times New Roman" pitchFamily="18" charset="0"/>
              </a:rPr>
            </a:br>
            <a:endParaRPr kumimoji="0" lang="en-US" sz="2400" b="1">
              <a:solidFill>
                <a:srgbClr val="000099"/>
              </a:solidFill>
              <a:latin typeface="Times New Roman" pitchFamily="18" charset="0"/>
            </a:endParaRPr>
          </a:p>
          <a:p>
            <a:pPr algn="l" fontAlgn="base">
              <a:lnSpc>
                <a:spcPct val="120000"/>
              </a:lnSpc>
            </a:pPr>
            <a:r>
              <a:rPr kumimoji="0" lang="en-US" sz="2200">
                <a:latin typeface="Times New Roman" pitchFamily="18" charset="0"/>
              </a:rPr>
              <a:t>Of the two sides of a non-vertical fault, the side below the fault plane. It is called the footwall because where inactive faults have been "filled in" with mineral deposits and then mined, this is the side on which miners walk</a:t>
            </a:r>
          </a:p>
        </p:txBody>
      </p:sp>
      <p:sp>
        <p:nvSpPr>
          <p:cNvPr id="13315" name="Text Box 3"/>
          <p:cNvSpPr txBox="1">
            <a:spLocks noChangeArrowheads="1"/>
          </p:cNvSpPr>
          <p:nvPr/>
        </p:nvSpPr>
        <p:spPr bwMode="auto">
          <a:xfrm>
            <a:off x="1981200" y="395288"/>
            <a:ext cx="5867400" cy="519112"/>
          </a:xfrm>
          <a:prstGeom prst="rect">
            <a:avLst/>
          </a:prstGeom>
          <a:noFill/>
          <a:ln w="57150">
            <a:noFill/>
            <a:miter lim="800000"/>
            <a:headEnd/>
            <a:tailEnd/>
          </a:ln>
        </p:spPr>
        <p:txBody>
          <a:bodyPr>
            <a:spAutoFit/>
          </a:bodyPr>
          <a:lstStyle/>
          <a:p>
            <a:pPr algn="l" fontAlgn="base">
              <a:spcBef>
                <a:spcPct val="50000"/>
              </a:spcBef>
            </a:pPr>
            <a:r>
              <a:rPr kumimoji="0" lang="en-US" sz="2800" b="1">
                <a:solidFill>
                  <a:srgbClr val="FF3300"/>
                </a:solidFill>
                <a:latin typeface="Arial" charset="0"/>
              </a:rPr>
              <a:t>Terminology Related to faults</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Terminology related to faults</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extLst>
      <p:ext uri="{BB962C8B-B14F-4D97-AF65-F5344CB8AC3E}">
        <p14:creationId xmlns:p14="http://schemas.microsoft.com/office/powerpoint/2010/main" val="12350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 calcmode="lin" valueType="num">
                                      <p:cBhvr additive="base">
                                        <p:cTn id="7" dur="500" fill="hold"/>
                                        <p:tgtEl>
                                          <p:spTgt spid="128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8002">
                                            <p:txEl>
                                              <p:pRg st="1" end="1"/>
                                            </p:txEl>
                                          </p:spTgt>
                                        </p:tgtEl>
                                        <p:attrNameLst>
                                          <p:attrName>style.visibility</p:attrName>
                                        </p:attrNameLst>
                                      </p:cBhvr>
                                      <p:to>
                                        <p:strVal val="visible"/>
                                      </p:to>
                                    </p:set>
                                    <p:anim calcmode="lin" valueType="num">
                                      <p:cBhvr additive="base">
                                        <p:cTn id="11" dur="500" fill="hold"/>
                                        <p:tgtEl>
                                          <p:spTgt spid="1280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80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002">
                                            <p:txEl>
                                              <p:pRg st="3" end="3"/>
                                            </p:txEl>
                                          </p:spTgt>
                                        </p:tgtEl>
                                        <p:attrNameLst>
                                          <p:attrName>style.visibility</p:attrName>
                                        </p:attrNameLst>
                                      </p:cBhvr>
                                      <p:to>
                                        <p:strVal val="visible"/>
                                      </p:to>
                                    </p:set>
                                    <p:anim calcmode="lin" valueType="num">
                                      <p:cBhvr additive="base">
                                        <p:cTn id="17" dur="500" fill="hold"/>
                                        <p:tgtEl>
                                          <p:spTgt spid="12800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800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8002">
                                            <p:txEl>
                                              <p:pRg st="4" end="4"/>
                                            </p:txEl>
                                          </p:spTgt>
                                        </p:tgtEl>
                                        <p:attrNameLst>
                                          <p:attrName>style.visibility</p:attrName>
                                        </p:attrNameLst>
                                      </p:cBhvr>
                                      <p:to>
                                        <p:strVal val="visible"/>
                                      </p:to>
                                    </p:set>
                                    <p:anim calcmode="lin" valueType="num">
                                      <p:cBhvr additive="base">
                                        <p:cTn id="21"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80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685800" y="914400"/>
            <a:ext cx="8153400" cy="5500688"/>
          </a:xfrm>
          <a:prstGeom prst="rect">
            <a:avLst/>
          </a:prstGeom>
          <a:noFill/>
          <a:ln w="9525">
            <a:noFill/>
            <a:miter lim="800000"/>
            <a:headEnd/>
            <a:tailEnd/>
          </a:ln>
        </p:spPr>
        <p:txBody>
          <a:bodyPr>
            <a:spAutoFit/>
          </a:bodyPr>
          <a:lstStyle/>
          <a:p>
            <a:pPr marL="371475" indent="-371475" algn="l" fontAlgn="base">
              <a:lnSpc>
                <a:spcPct val="120000"/>
              </a:lnSpc>
            </a:pPr>
            <a:r>
              <a:rPr kumimoji="0" lang="en-US" sz="2200" b="1">
                <a:latin typeface="Times New Roman" pitchFamily="18" charset="0"/>
              </a:rPr>
              <a:t>Faults can be divided into three categories</a:t>
            </a:r>
          </a:p>
          <a:p>
            <a:pPr marL="371475" indent="-371475" algn="l" fontAlgn="base">
              <a:lnSpc>
                <a:spcPct val="50000"/>
              </a:lnSpc>
            </a:pPr>
            <a:endParaRPr kumimoji="0" lang="en-US" sz="2200" b="1">
              <a:latin typeface="Times New Roman" pitchFamily="18" charset="0"/>
            </a:endParaRPr>
          </a:p>
          <a:p>
            <a:pPr marL="828675" lvl="1" indent="-371475" algn="l" fontAlgn="base">
              <a:lnSpc>
                <a:spcPct val="120000"/>
              </a:lnSpc>
              <a:buFontTx/>
              <a:buAutoNum type="arabicParenR"/>
            </a:pPr>
            <a:r>
              <a:rPr kumimoji="0" lang="en-US" sz="2400" b="1">
                <a:solidFill>
                  <a:srgbClr val="FF0000"/>
                </a:solidFill>
                <a:latin typeface="Times New Roman" pitchFamily="18" charset="0"/>
              </a:rPr>
              <a:t>Dip-Slip Faults</a:t>
            </a:r>
            <a:r>
              <a:rPr kumimoji="0" lang="en-US" sz="2200" b="1">
                <a:solidFill>
                  <a:srgbClr val="FF0000"/>
                </a:solidFill>
                <a:latin typeface="Times New Roman" pitchFamily="18" charset="0"/>
              </a:rPr>
              <a:t>:</a:t>
            </a:r>
            <a:r>
              <a:rPr kumimoji="0" lang="en-US" sz="2200">
                <a:solidFill>
                  <a:srgbClr val="FF0000"/>
                </a:solidFill>
                <a:latin typeface="Times New Roman" pitchFamily="18" charset="0"/>
              </a:rPr>
              <a:t> </a:t>
            </a:r>
            <a:r>
              <a:rPr kumimoji="0" lang="en-US" sz="2200">
                <a:latin typeface="Times New Roman" pitchFamily="18" charset="0"/>
              </a:rPr>
              <a:t>Fault surfaces are inclined (i.e. not vertical, not horizontal). Motion is up or down along fault </a:t>
            </a:r>
          </a:p>
          <a:p>
            <a:pPr marL="371475" indent="-371475" algn="l" fontAlgn="base">
              <a:lnSpc>
                <a:spcPct val="120000"/>
              </a:lnSpc>
              <a:buFontTx/>
              <a:buAutoNum type="romanLcPeriod"/>
            </a:pPr>
            <a:r>
              <a:rPr kumimoji="0" lang="en-US" sz="2200" b="1">
                <a:solidFill>
                  <a:srgbClr val="000099"/>
                </a:solidFill>
                <a:latin typeface="Times New Roman" pitchFamily="18" charset="0"/>
              </a:rPr>
              <a:t>Normal or Listric</a:t>
            </a:r>
            <a:r>
              <a:rPr kumimoji="0" lang="en-US" sz="2200">
                <a:latin typeface="Times New Roman" pitchFamily="18" charset="0"/>
              </a:rPr>
              <a:t> -Hanging block moves down </a:t>
            </a:r>
          </a:p>
          <a:p>
            <a:pPr marL="371475" indent="-371475" algn="l" fontAlgn="base">
              <a:lnSpc>
                <a:spcPct val="120000"/>
              </a:lnSpc>
              <a:buFontTx/>
              <a:buAutoNum type="romanLcPeriod"/>
            </a:pPr>
            <a:r>
              <a:rPr kumimoji="0" lang="en-US" sz="2200" b="1">
                <a:solidFill>
                  <a:srgbClr val="000099"/>
                </a:solidFill>
                <a:latin typeface="Times New Roman" pitchFamily="18" charset="0"/>
              </a:rPr>
              <a:t>Reverse or Thrust</a:t>
            </a:r>
            <a:r>
              <a:rPr kumimoji="0" lang="en-US" sz="2200">
                <a:latin typeface="Times New Roman" pitchFamily="18" charset="0"/>
              </a:rPr>
              <a:t> -Hanging block moves up </a:t>
            </a:r>
          </a:p>
          <a:p>
            <a:pPr marL="371475" indent="-371475" algn="l" fontAlgn="base">
              <a:lnSpc>
                <a:spcPct val="70000"/>
              </a:lnSpc>
              <a:buFontTx/>
              <a:buAutoNum type="romanLcPeriod"/>
            </a:pPr>
            <a:endParaRPr kumimoji="0" lang="en-US" sz="2400" b="1">
              <a:solidFill>
                <a:srgbClr val="FF3300"/>
              </a:solidFill>
              <a:latin typeface="Times New Roman" pitchFamily="18" charset="0"/>
            </a:endParaRPr>
          </a:p>
          <a:p>
            <a:pPr marL="371475" indent="-371475" algn="l" fontAlgn="base">
              <a:lnSpc>
                <a:spcPct val="120000"/>
              </a:lnSpc>
            </a:pPr>
            <a:r>
              <a:rPr kumimoji="0" lang="en-US" sz="2400" b="1">
                <a:solidFill>
                  <a:srgbClr val="FF0000"/>
                </a:solidFill>
                <a:latin typeface="Times New Roman" pitchFamily="18" charset="0"/>
              </a:rPr>
              <a:t>	2) Strike-Slip Faults:</a:t>
            </a:r>
            <a:r>
              <a:rPr kumimoji="0" lang="en-US" sz="2200">
                <a:solidFill>
                  <a:srgbClr val="FF0000"/>
                </a:solidFill>
                <a:latin typeface="Times New Roman" pitchFamily="18" charset="0"/>
              </a:rPr>
              <a:t> </a:t>
            </a:r>
            <a:r>
              <a:rPr kumimoji="0" lang="en-US" sz="2200">
                <a:latin typeface="Times New Roman" pitchFamily="18" charset="0"/>
              </a:rPr>
              <a:t>Fault surfaces are vertical. Motion is horizontal</a:t>
            </a:r>
          </a:p>
          <a:p>
            <a:pPr marL="828675" lvl="1" indent="-371475" algn="l" fontAlgn="base">
              <a:buFontTx/>
              <a:buAutoNum type="romanLcPeriod"/>
            </a:pPr>
            <a:r>
              <a:rPr kumimoji="0" lang="en-US" sz="2200">
                <a:solidFill>
                  <a:srgbClr val="000099"/>
                </a:solidFill>
                <a:latin typeface="Times New Roman" pitchFamily="18" charset="0"/>
              </a:rPr>
              <a:t>  </a:t>
            </a:r>
            <a:r>
              <a:rPr kumimoji="0" lang="en-US" sz="2200" b="1">
                <a:solidFill>
                  <a:srgbClr val="000099"/>
                </a:solidFill>
                <a:latin typeface="Times New Roman" pitchFamily="18" charset="0"/>
              </a:rPr>
              <a:t>Right-Lateral</a:t>
            </a:r>
          </a:p>
          <a:p>
            <a:pPr marL="828675" lvl="1" indent="-371475" algn="l" fontAlgn="base">
              <a:buFontTx/>
              <a:buAutoNum type="romanLcPeriod"/>
            </a:pPr>
            <a:r>
              <a:rPr kumimoji="0" lang="en-US" sz="2200" b="1">
                <a:solidFill>
                  <a:srgbClr val="000099"/>
                </a:solidFill>
                <a:latin typeface="Times New Roman" pitchFamily="18" charset="0"/>
              </a:rPr>
              <a:t>  Left-Lateral</a:t>
            </a:r>
            <a:r>
              <a:rPr kumimoji="0" lang="en-US" sz="2200" b="1">
                <a:latin typeface="Times New Roman" pitchFamily="18" charset="0"/>
              </a:rPr>
              <a:t> </a:t>
            </a:r>
            <a:r>
              <a:rPr kumimoji="0" lang="en-US" sz="2200" b="1">
                <a:solidFill>
                  <a:srgbClr val="FF3300"/>
                </a:solidFill>
                <a:latin typeface="Times New Roman" pitchFamily="18" charset="0"/>
              </a:rPr>
              <a:t> </a:t>
            </a:r>
          </a:p>
          <a:p>
            <a:pPr marL="828675" lvl="1" indent="-371475" algn="l" fontAlgn="base"/>
            <a:endParaRPr kumimoji="0" lang="en-US" sz="2200" b="1">
              <a:solidFill>
                <a:srgbClr val="FF3300"/>
              </a:solidFill>
              <a:latin typeface="Times New Roman" pitchFamily="18" charset="0"/>
            </a:endParaRPr>
          </a:p>
          <a:p>
            <a:pPr marL="828675" lvl="1" indent="-371475" algn="l" fontAlgn="base"/>
            <a:r>
              <a:rPr kumimoji="0" lang="en-US" sz="2400" b="1">
                <a:solidFill>
                  <a:srgbClr val="FF0000"/>
                </a:solidFill>
                <a:latin typeface="Times New Roman" pitchFamily="18" charset="0"/>
              </a:rPr>
              <a:t>3)  Oblique-Slip Faults: </a:t>
            </a:r>
            <a:r>
              <a:rPr kumimoji="0" lang="en-US" sz="2200">
                <a:latin typeface="Times New Roman" pitchFamily="18" charset="0"/>
              </a:rPr>
              <a:t>Fault surfaces are inclined. Motion up and down and horizontal. Combination of Dip-Slip and Strike- Slip Motion</a:t>
            </a:r>
          </a:p>
        </p:txBody>
      </p:sp>
      <p:sp>
        <p:nvSpPr>
          <p:cNvPr id="14339" name="Text Box 3"/>
          <p:cNvSpPr txBox="1">
            <a:spLocks noChangeArrowheads="1"/>
          </p:cNvSpPr>
          <p:nvPr/>
        </p:nvSpPr>
        <p:spPr bwMode="auto">
          <a:xfrm>
            <a:off x="762000" y="457200"/>
            <a:ext cx="6705600" cy="366713"/>
          </a:xfrm>
          <a:prstGeom prst="rect">
            <a:avLst/>
          </a:prstGeom>
          <a:noFill/>
          <a:ln w="9525">
            <a:noFill/>
            <a:miter lim="800000"/>
            <a:headEnd/>
            <a:tailEnd/>
          </a:ln>
        </p:spPr>
        <p:txBody>
          <a:bodyPr>
            <a:spAutoFit/>
          </a:bodyPr>
          <a:lstStyle/>
          <a:p>
            <a:pPr algn="l" fontAlgn="base">
              <a:spcBef>
                <a:spcPct val="50000"/>
              </a:spcBef>
            </a:pPr>
            <a:endParaRPr kumimoji="0" lang="en-US" sz="1800">
              <a:latin typeface="Arial" charset="0"/>
            </a:endParaRPr>
          </a:p>
        </p:txBody>
      </p:sp>
      <p:sp>
        <p:nvSpPr>
          <p:cNvPr id="131076" name="Rectangle 4"/>
          <p:cNvSpPr>
            <a:spLocks noChangeArrowheads="1"/>
          </p:cNvSpPr>
          <p:nvPr/>
        </p:nvSpPr>
        <p:spPr bwMode="auto">
          <a:xfrm>
            <a:off x="1689100" y="188913"/>
            <a:ext cx="6308725" cy="725487"/>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Fault Types</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Faults Type</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extLst>
      <p:ext uri="{BB962C8B-B14F-4D97-AF65-F5344CB8AC3E}">
        <p14:creationId xmlns:p14="http://schemas.microsoft.com/office/powerpoint/2010/main" val="158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anim calcmode="lin" valueType="num">
                                      <p:cBhvr additive="base">
                                        <p:cTn id="13"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074">
                                            <p:txEl>
                                              <p:pRg st="3" end="3"/>
                                            </p:txEl>
                                          </p:spTgt>
                                        </p:tgtEl>
                                        <p:attrNameLst>
                                          <p:attrName>style.visibility</p:attrName>
                                        </p:attrNameLst>
                                      </p:cBhvr>
                                      <p:to>
                                        <p:strVal val="visible"/>
                                      </p:to>
                                    </p:set>
                                    <p:anim calcmode="lin" valueType="num">
                                      <p:cBhvr additive="base">
                                        <p:cTn id="19"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1074">
                                            <p:txEl>
                                              <p:pRg st="4" end="4"/>
                                            </p:txEl>
                                          </p:spTgt>
                                        </p:tgtEl>
                                        <p:attrNameLst>
                                          <p:attrName>style.visibility</p:attrName>
                                        </p:attrNameLst>
                                      </p:cBhvr>
                                      <p:to>
                                        <p:strVal val="visible"/>
                                      </p:to>
                                    </p:set>
                                    <p:anim calcmode="lin" valueType="num">
                                      <p:cBhvr additive="base">
                                        <p:cTn id="23"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10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1074">
                                            <p:txEl>
                                              <p:pRg st="6" end="6"/>
                                            </p:txEl>
                                          </p:spTgt>
                                        </p:tgtEl>
                                        <p:attrNameLst>
                                          <p:attrName>style.visibility</p:attrName>
                                        </p:attrNameLst>
                                      </p:cBhvr>
                                      <p:to>
                                        <p:strVal val="visible"/>
                                      </p:to>
                                    </p:set>
                                    <p:anim calcmode="lin" valueType="num">
                                      <p:cBhvr additive="base">
                                        <p:cTn id="29" dur="500" fill="hold"/>
                                        <p:tgtEl>
                                          <p:spTgt spid="13107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10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1074">
                                            <p:txEl>
                                              <p:pRg st="7" end="7"/>
                                            </p:txEl>
                                          </p:spTgt>
                                        </p:tgtEl>
                                        <p:attrNameLst>
                                          <p:attrName>style.visibility</p:attrName>
                                        </p:attrNameLst>
                                      </p:cBhvr>
                                      <p:to>
                                        <p:strVal val="visible"/>
                                      </p:to>
                                    </p:set>
                                    <p:anim calcmode="lin" valueType="num">
                                      <p:cBhvr additive="base">
                                        <p:cTn id="35" dur="500" fill="hold"/>
                                        <p:tgtEl>
                                          <p:spTgt spid="13107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7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1074">
                                            <p:txEl>
                                              <p:pRg st="8" end="8"/>
                                            </p:txEl>
                                          </p:spTgt>
                                        </p:tgtEl>
                                        <p:attrNameLst>
                                          <p:attrName>style.visibility</p:attrName>
                                        </p:attrNameLst>
                                      </p:cBhvr>
                                      <p:to>
                                        <p:strVal val="visible"/>
                                      </p:to>
                                    </p:set>
                                    <p:anim calcmode="lin" valueType="num">
                                      <p:cBhvr additive="base">
                                        <p:cTn id="39" dur="500" fill="hold"/>
                                        <p:tgtEl>
                                          <p:spTgt spid="13107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07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074">
                                            <p:txEl>
                                              <p:pRg st="10" end="10"/>
                                            </p:txEl>
                                          </p:spTgt>
                                        </p:tgtEl>
                                        <p:attrNameLst>
                                          <p:attrName>style.visibility</p:attrName>
                                        </p:attrNameLst>
                                      </p:cBhvr>
                                      <p:to>
                                        <p:strVal val="visible"/>
                                      </p:to>
                                    </p:set>
                                    <p:anim calcmode="lin" valueType="num">
                                      <p:cBhvr additive="base">
                                        <p:cTn id="43" dur="500" fill="hold"/>
                                        <p:tgtEl>
                                          <p:spTgt spid="13107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7772400" cy="381000"/>
          </a:xfrm>
        </p:spPr>
        <p:txBody>
          <a:bodyPr/>
          <a:lstStyle/>
          <a:p>
            <a:r>
              <a:rPr lang="en-US" altLang="en-US" b="1" dirty="0"/>
              <a:t>Fault types</a:t>
            </a:r>
          </a:p>
        </p:txBody>
      </p:sp>
      <p:sp>
        <p:nvSpPr>
          <p:cNvPr id="92163" name="Rectangle 3"/>
          <p:cNvSpPr>
            <a:spLocks noGrp="1" noChangeArrowheads="1"/>
          </p:cNvSpPr>
          <p:nvPr>
            <p:ph type="body" idx="1"/>
          </p:nvPr>
        </p:nvSpPr>
        <p:spPr>
          <a:xfrm>
            <a:off x="152400" y="762000"/>
            <a:ext cx="8686800" cy="5715000"/>
          </a:xfrm>
        </p:spPr>
        <p:txBody>
          <a:bodyPr/>
          <a:lstStyle/>
          <a:p>
            <a:pPr>
              <a:buFontTx/>
              <a:buNone/>
            </a:pPr>
            <a:r>
              <a:rPr lang="en-US" altLang="en-US" sz="2400" b="1" dirty="0"/>
              <a:t>The most common types of faults are:</a:t>
            </a:r>
          </a:p>
          <a:p>
            <a:pPr>
              <a:buFontTx/>
              <a:buNone/>
            </a:pPr>
            <a:r>
              <a:rPr lang="en-US" altLang="en-US" sz="2400" b="1" dirty="0"/>
              <a:t>1. Dip-slip faults</a:t>
            </a:r>
          </a:p>
          <a:p>
            <a:r>
              <a:rPr lang="en-US" altLang="en-US" sz="2400" b="1" i="1" dirty="0"/>
              <a:t>Normal (</a:t>
            </a:r>
            <a:r>
              <a:rPr lang="en-US" altLang="en-US" sz="2400" b="1" i="1" dirty="0" err="1"/>
              <a:t>Listric</a:t>
            </a:r>
            <a:r>
              <a:rPr lang="en-US" altLang="en-US" sz="2400" b="1" i="1" dirty="0"/>
              <a:t>)</a:t>
            </a:r>
          </a:p>
          <a:p>
            <a:r>
              <a:rPr lang="en-US" altLang="en-US" sz="2400" b="1" i="1" dirty="0"/>
              <a:t>Reverse or </a:t>
            </a:r>
            <a:r>
              <a:rPr lang="en-US" altLang="en-US" sz="2400" b="1" i="1" u="sng" dirty="0"/>
              <a:t>Thrust</a:t>
            </a:r>
            <a:r>
              <a:rPr lang="en-US" altLang="en-US" sz="2400" b="1" i="1" dirty="0"/>
              <a:t> (if dip angle &lt;45</a:t>
            </a:r>
            <a:r>
              <a:rPr lang="en-US" altLang="en-US" sz="2400" b="1" i="1" dirty="0">
                <a:cs typeface="Times New Roman" panose="02020603050405020304" pitchFamily="18" charset="0"/>
              </a:rPr>
              <a:t>º</a:t>
            </a:r>
            <a:r>
              <a:rPr lang="en-US" altLang="en-US" sz="2400" b="1" i="1" dirty="0"/>
              <a:t>)</a:t>
            </a:r>
          </a:p>
          <a:p>
            <a:pPr>
              <a:buFontTx/>
              <a:buNone/>
            </a:pPr>
            <a:r>
              <a:rPr lang="en-US" altLang="en-US" sz="2400" b="1" i="1" dirty="0"/>
              <a:t>2. </a:t>
            </a:r>
            <a:r>
              <a:rPr lang="en-US" altLang="en-US" sz="2400" b="1" dirty="0"/>
              <a:t>Strike-slip faults</a:t>
            </a:r>
          </a:p>
          <a:p>
            <a:pPr>
              <a:buFontTx/>
              <a:buNone/>
            </a:pPr>
            <a:r>
              <a:rPr lang="en-US" altLang="en-US" sz="2400" b="1" i="1" dirty="0"/>
              <a:t>3. </a:t>
            </a:r>
            <a:r>
              <a:rPr lang="en-US" altLang="en-US" sz="2400" b="1" dirty="0"/>
              <a:t>Oblique-slip faults</a:t>
            </a:r>
          </a:p>
          <a:p>
            <a:pPr>
              <a:buFontTx/>
              <a:buNone/>
            </a:pPr>
            <a:r>
              <a:rPr lang="en-US" altLang="en-US" sz="2400" b="1" i="1" dirty="0"/>
              <a:t>Other faults: Scissors (Rotational).</a:t>
            </a:r>
          </a:p>
        </p:txBody>
      </p:sp>
    </p:spTree>
    <p:extLst>
      <p:ext uri="{BB962C8B-B14F-4D97-AF65-F5344CB8AC3E}">
        <p14:creationId xmlns:p14="http://schemas.microsoft.com/office/powerpoint/2010/main" val="396799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8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5438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4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2"/>
          </p:nvPr>
        </p:nvSpPr>
        <p:spPr>
          <a:xfrm>
            <a:off x="8458200" y="6248400"/>
            <a:ext cx="381000" cy="457200"/>
          </a:xfrm>
          <a:noFill/>
        </p:spPr>
        <p:txBody>
          <a:bodyPr/>
          <a:lstStyle/>
          <a:p>
            <a:fld id="{B7B6044B-4216-4031-8D9C-D0BCB2969A7D}" type="slidenum">
              <a:rPr lang="en-US" altLang="ja-JP" smtClean="0"/>
              <a:pPr/>
              <a:t>2</a:t>
            </a:fld>
            <a:endParaRPr lang="en-US" altLang="ja-JP" smtClean="0"/>
          </a:p>
        </p:txBody>
      </p:sp>
      <p:sp>
        <p:nvSpPr>
          <p:cNvPr id="3075" name="Text Box 2"/>
          <p:cNvSpPr txBox="1">
            <a:spLocks noChangeArrowheads="1"/>
          </p:cNvSpPr>
          <p:nvPr/>
        </p:nvSpPr>
        <p:spPr bwMode="auto">
          <a:xfrm>
            <a:off x="304800" y="2514600"/>
            <a:ext cx="8610600" cy="3006725"/>
          </a:xfrm>
          <a:prstGeom prst="rect">
            <a:avLst/>
          </a:prstGeom>
          <a:noFill/>
          <a:ln w="57150" algn="ctr">
            <a:noFill/>
            <a:miter lim="800000"/>
            <a:headEnd/>
            <a:tailEnd/>
          </a:ln>
        </p:spPr>
        <p:txBody>
          <a:bodyPr>
            <a:spAutoFit/>
          </a:bodyPr>
          <a:lstStyle/>
          <a:p>
            <a:pPr eaLnBrk="0" fontAlgn="base" hangingPunct="0">
              <a:spcBef>
                <a:spcPct val="50000"/>
              </a:spcBef>
              <a:defRPr/>
            </a:pPr>
            <a:endParaRPr kumimoji="0" lang="en-US" sz="1600" b="1" dirty="0">
              <a:solidFill>
                <a:srgbClr val="800000"/>
              </a:solidFill>
              <a:latin typeface="Times New Roman" pitchFamily="18" charset="0"/>
              <a:ea typeface="굴림" pitchFamily="34" charset="-127"/>
            </a:endParaRPr>
          </a:p>
          <a:p>
            <a:pPr marL="457200" indent="-457200" eaLnBrk="0" fontAlgn="base" hangingPunct="0">
              <a:lnSpc>
                <a:spcPct val="135000"/>
              </a:lnSpc>
              <a:buClr>
                <a:schemeClr val="accent2"/>
              </a:buClr>
              <a:defRPr/>
            </a:pPr>
            <a:endParaRPr kumimoji="0" lang="en-US" sz="3200" b="1" dirty="0">
              <a:solidFill>
                <a:srgbClr val="000000"/>
              </a:solidFill>
              <a:latin typeface="Times New Roman" pitchFamily="18" charset="0"/>
              <a:ea typeface="굴림" pitchFamily="34" charset="-127"/>
              <a:cs typeface="Times New Roman" pitchFamily="18" charset="0"/>
            </a:endParaRPr>
          </a:p>
          <a:p>
            <a:pPr marL="457200" indent="-457200" eaLnBrk="0" fontAlgn="base" hangingPunct="0">
              <a:lnSpc>
                <a:spcPct val="135000"/>
              </a:lnSpc>
              <a:buClr>
                <a:schemeClr val="accent2"/>
              </a:buClr>
              <a:defRPr/>
            </a:pPr>
            <a:r>
              <a:rPr kumimoji="0" lang="en-US" sz="2800" b="1" dirty="0">
                <a:solidFill>
                  <a:srgbClr val="000000"/>
                </a:solidFill>
                <a:latin typeface="Times New Roman" pitchFamily="18" charset="0"/>
                <a:ea typeface="굴림" pitchFamily="34" charset="-127"/>
                <a:cs typeface="Times New Roman" pitchFamily="18" charset="0"/>
              </a:rPr>
              <a:t>Geological Structures</a:t>
            </a:r>
          </a:p>
          <a:p>
            <a:pPr marL="457200" indent="-457200" eaLnBrk="0" fontAlgn="base" hangingPunct="0">
              <a:lnSpc>
                <a:spcPct val="135000"/>
              </a:lnSpc>
              <a:buClr>
                <a:schemeClr val="accent2"/>
              </a:buClr>
              <a:defRPr/>
            </a:pPr>
            <a:r>
              <a:rPr kumimoji="0" lang="en-US" sz="2400" b="1" dirty="0">
                <a:solidFill>
                  <a:srgbClr val="000000"/>
                </a:solidFill>
                <a:latin typeface="Times New Roman" pitchFamily="18" charset="0"/>
                <a:ea typeface="굴림" pitchFamily="34" charset="-127"/>
                <a:cs typeface="Times New Roman" pitchFamily="18" charset="0"/>
              </a:rPr>
              <a:t>( Folds, Faults and Joints) </a:t>
            </a:r>
          </a:p>
          <a:p>
            <a:pPr eaLnBrk="0" fontAlgn="base" hangingPunct="0">
              <a:spcBef>
                <a:spcPct val="50000"/>
              </a:spcBef>
              <a:defRPr/>
            </a:pPr>
            <a:r>
              <a:rPr kumimoji="0" lang="en-US" b="1" dirty="0">
                <a:solidFill>
                  <a:srgbClr val="800000"/>
                </a:solidFill>
                <a:latin typeface="Times New Roman" pitchFamily="18" charset="0"/>
                <a:ea typeface="굴림" pitchFamily="34" charset="-127"/>
              </a:rPr>
              <a:t>Instructor: </a:t>
            </a:r>
          </a:p>
          <a:p>
            <a:pPr eaLnBrk="0" fontAlgn="base" hangingPunct="0">
              <a:spcBef>
                <a:spcPct val="50000"/>
              </a:spcBef>
              <a:defRPr/>
            </a:pPr>
            <a:r>
              <a:rPr kumimoji="0" lang="en-US" b="1" dirty="0" smtClean="0">
                <a:latin typeface="Times New Roman" pitchFamily="18" charset="0"/>
                <a:ea typeface="굴림" pitchFamily="34" charset="-127"/>
              </a:rPr>
              <a:t>Prof. Dr</a:t>
            </a:r>
            <a:r>
              <a:rPr kumimoji="0" lang="en-US" b="1" dirty="0">
                <a:latin typeface="Times New Roman" pitchFamily="18" charset="0"/>
                <a:ea typeface="굴림" pitchFamily="34" charset="-127"/>
              </a:rPr>
              <a:t>. Attaullah Shah </a:t>
            </a:r>
          </a:p>
        </p:txBody>
      </p:sp>
      <p:sp>
        <p:nvSpPr>
          <p:cNvPr id="3076" name="Rectangle 4"/>
          <p:cNvSpPr>
            <a:spLocks noChangeArrowheads="1"/>
          </p:cNvSpPr>
          <p:nvPr/>
        </p:nvSpPr>
        <p:spPr bwMode="auto">
          <a:xfrm>
            <a:off x="762000" y="6248400"/>
            <a:ext cx="7162800" cy="304800"/>
          </a:xfrm>
          <a:prstGeom prst="rect">
            <a:avLst/>
          </a:prstGeom>
          <a:noFill/>
          <a:ln w="9525" algn="ctr">
            <a:noFill/>
            <a:miter lim="800000"/>
            <a:headEnd/>
            <a:tailEnd/>
          </a:ln>
        </p:spPr>
        <p:txBody>
          <a:bodyPr wrap="none" anchor="ctr">
            <a:spAutoFit/>
          </a:bodyPr>
          <a:lstStyle/>
          <a:p>
            <a:pPr fontAlgn="base"/>
            <a:endParaRPr lang="en-US">
              <a:latin typeface="Times New Roman" pitchFamily="18" charset="0"/>
            </a:endParaRPr>
          </a:p>
        </p:txBody>
      </p:sp>
      <p:sp>
        <p:nvSpPr>
          <p:cNvPr id="155653" name="Rectangle 5"/>
          <p:cNvSpPr>
            <a:spLocks noGrp="1" noChangeArrowheads="1"/>
          </p:cNvSpPr>
          <p:nvPr>
            <p:ph type="title"/>
          </p:nvPr>
        </p:nvSpPr>
        <p:spPr>
          <a:xfrm>
            <a:off x="609600" y="0"/>
            <a:ext cx="7772400" cy="609600"/>
          </a:xfrm>
          <a:gradFill rotWithShape="1">
            <a:gsLst>
              <a:gs pos="0">
                <a:schemeClr val="accent1"/>
              </a:gs>
              <a:gs pos="100000">
                <a:schemeClr val="accent1">
                  <a:gamma/>
                  <a:tint val="33725"/>
                  <a:invGamma/>
                </a:schemeClr>
              </a:gs>
            </a:gsLst>
            <a:lin ang="5400000" scaled="1"/>
          </a:gradFill>
        </p:spPr>
        <p:txBody>
          <a:bodyPr/>
          <a:lstStyle/>
          <a:p>
            <a:pPr eaLnBrk="1" hangingPunct="1">
              <a:defRPr/>
            </a:pPr>
            <a:r>
              <a:rPr lang="en-US" sz="2800" dirty="0" smtClean="0">
                <a:solidFill>
                  <a:srgbClr val="CC9900"/>
                </a:solidFill>
              </a:rPr>
              <a:t>	</a:t>
            </a:r>
            <a:r>
              <a:rPr lang="en-US" sz="2800" dirty="0" smtClean="0">
                <a:solidFill>
                  <a:srgbClr val="FF0000"/>
                </a:solidFill>
              </a:rPr>
              <a:t>Lecture # 6</a:t>
            </a:r>
            <a:r>
              <a:rPr lang="en-US" sz="2400" dirty="0" smtClean="0">
                <a:solidFill>
                  <a:srgbClr val="CC9900"/>
                </a:solidFill>
              </a:rPr>
              <a:t>	</a:t>
            </a:r>
          </a:p>
        </p:txBody>
      </p:sp>
      <p:sp>
        <p:nvSpPr>
          <p:cNvPr id="3078" name="Text Box 7"/>
          <p:cNvSpPr txBox="1">
            <a:spLocks noChangeArrowheads="1"/>
          </p:cNvSpPr>
          <p:nvPr/>
        </p:nvSpPr>
        <p:spPr bwMode="auto">
          <a:xfrm>
            <a:off x="381000" y="5638800"/>
            <a:ext cx="8229600" cy="1016000"/>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rPr>
              <a:t>Department of Civil Engineering</a:t>
            </a:r>
          </a:p>
          <a:p>
            <a:pPr>
              <a:spcBef>
                <a:spcPct val="50000"/>
              </a:spcBef>
            </a:pPr>
            <a:r>
              <a:rPr lang="en-US" sz="2400" dirty="0" smtClean="0">
                <a:latin typeface="Times New Roman" pitchFamily="18" charset="0"/>
              </a:rPr>
              <a:t>City University of Science and IT Peshawar </a:t>
            </a:r>
            <a:endParaRPr lang="en-US" dirty="0">
              <a:latin typeface="Times New Roman" pitchFamily="18" charset="0"/>
            </a:endParaRPr>
          </a:p>
        </p:txBody>
      </p:sp>
      <p:pic>
        <p:nvPicPr>
          <p:cNvPr id="3079" name="Picture 6" descr="overturned_folds"/>
          <p:cNvPicPr>
            <a:picLocks noChangeAspect="1" noChangeArrowheads="1"/>
          </p:cNvPicPr>
          <p:nvPr/>
        </p:nvPicPr>
        <p:blipFill>
          <a:blip r:embed="rId2"/>
          <a:srcRect/>
          <a:stretch>
            <a:fillRect/>
          </a:stretch>
        </p:blipFill>
        <p:spPr bwMode="auto">
          <a:xfrm>
            <a:off x="2209800" y="609600"/>
            <a:ext cx="5029200" cy="2763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42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lis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155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polz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382000" cy="5497513"/>
          </a:xfrm>
          <a:prstGeom prst="rect">
            <a:avLst/>
          </a:prstGeom>
          <a:noFill/>
          <a:extLst>
            <a:ext uri="{909E8E84-426E-40DD-AFC4-6F175D3DCCD1}">
              <a14:hiddenFill xmlns:a14="http://schemas.microsoft.com/office/drawing/2010/main">
                <a:solidFill>
                  <a:srgbClr val="FFFFFF"/>
                </a:solidFill>
              </a14:hiddenFill>
            </a:ext>
          </a:extLst>
        </p:spPr>
      </p:pic>
      <p:sp>
        <p:nvSpPr>
          <p:cNvPr id="234499" name="Rectangle 3"/>
          <p:cNvSpPr>
            <a:spLocks noChangeArrowheads="1"/>
          </p:cNvSpPr>
          <p:nvPr/>
        </p:nvSpPr>
        <p:spPr bwMode="auto">
          <a:xfrm>
            <a:off x="3352800" y="228600"/>
            <a:ext cx="217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altLang="en-US" sz="3600"/>
              <a:t>listric fault</a:t>
            </a:r>
          </a:p>
        </p:txBody>
      </p:sp>
    </p:spTree>
    <p:extLst>
      <p:ext uri="{BB962C8B-B14F-4D97-AF65-F5344CB8AC3E}">
        <p14:creationId xmlns:p14="http://schemas.microsoft.com/office/powerpoint/2010/main" val="4125633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07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82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28600" y="1143000"/>
            <a:ext cx="8763000" cy="427038"/>
          </a:xfrm>
          <a:prstGeom prst="rect">
            <a:avLst/>
          </a:prstGeom>
          <a:noFill/>
          <a:ln w="9525">
            <a:noFill/>
            <a:miter lim="800000"/>
            <a:headEnd/>
            <a:tailEnd/>
          </a:ln>
        </p:spPr>
        <p:txBody>
          <a:bodyPr>
            <a:spAutoFit/>
          </a:bodyPr>
          <a:lstStyle/>
          <a:p>
            <a:pPr marL="371475" indent="-371475" algn="l" fontAlgn="base">
              <a:spcBef>
                <a:spcPct val="50000"/>
              </a:spcBef>
            </a:pPr>
            <a:endParaRPr kumimoji="0" lang="en-US" sz="2200">
              <a:latin typeface="Arial" charset="0"/>
            </a:endParaRPr>
          </a:p>
        </p:txBody>
      </p:sp>
      <p:pic>
        <p:nvPicPr>
          <p:cNvPr id="132100" name="Picture 4" descr="Fault Types">
            <a:hlinkClick r:id="rId2"/>
          </p:cNvPr>
          <p:cNvPicPr>
            <a:picLocks noChangeAspect="1" noChangeArrowheads="1"/>
          </p:cNvPicPr>
          <p:nvPr/>
        </p:nvPicPr>
        <p:blipFill>
          <a:blip r:embed="rId3"/>
          <a:srcRect l="917" t="5020" b="5276"/>
          <a:stretch>
            <a:fillRect/>
          </a:stretch>
        </p:blipFill>
        <p:spPr bwMode="auto">
          <a:xfrm>
            <a:off x="762000" y="1252538"/>
            <a:ext cx="7696200" cy="5376862"/>
          </a:xfrm>
          <a:prstGeom prst="rect">
            <a:avLst/>
          </a:prstGeom>
          <a:noFill/>
          <a:ln w="9525">
            <a:noFill/>
            <a:miter lim="800000"/>
            <a:headEnd/>
            <a:tailEnd/>
          </a:ln>
        </p:spPr>
      </p:pic>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Faults Type</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additive="base">
                                        <p:cTn id="7" dur="500" fill="hold"/>
                                        <p:tgtEl>
                                          <p:spTgt spid="132100"/>
                                        </p:tgtEl>
                                        <p:attrNameLst>
                                          <p:attrName>ppt_x</p:attrName>
                                        </p:attrNameLst>
                                      </p:cBhvr>
                                      <p:tavLst>
                                        <p:tav tm="0">
                                          <p:val>
                                            <p:strVal val="#ppt_x"/>
                                          </p:val>
                                        </p:tav>
                                        <p:tav tm="100000">
                                          <p:val>
                                            <p:strVal val="#ppt_x"/>
                                          </p:val>
                                        </p:tav>
                                      </p:tavLst>
                                    </p:anim>
                                    <p:anim calcmode="lin" valueType="num">
                                      <p:cBhvr additive="base">
                                        <p:cTn id="8"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457200" y="990600"/>
            <a:ext cx="8305800" cy="1535113"/>
          </a:xfrm>
          <a:prstGeom prst="rect">
            <a:avLst/>
          </a:prstGeom>
          <a:noFill/>
          <a:ln w="9525">
            <a:noFill/>
            <a:miter lim="800000"/>
            <a:headEnd/>
            <a:tailEnd/>
          </a:ln>
        </p:spPr>
        <p:txBody>
          <a:bodyPr>
            <a:spAutoFit/>
          </a:bodyPr>
          <a:lstStyle/>
          <a:p>
            <a:pPr algn="l" fontAlgn="base">
              <a:lnSpc>
                <a:spcPct val="120000"/>
              </a:lnSpc>
              <a:spcBef>
                <a:spcPct val="50000"/>
              </a:spcBef>
              <a:defRPr/>
            </a:pPr>
            <a:r>
              <a:rPr kumimoji="0" lang="en-US" b="1" dirty="0">
                <a:latin typeface="+mn-lt"/>
              </a:rPr>
              <a:t>The normal fault is not necessarily normal in the sense that it is common....because.... it is not the most common of faults. However what is normal about them is that their movement tends to follow the gravitational pull on the fault blocks involved.</a:t>
            </a:r>
          </a:p>
        </p:txBody>
      </p:sp>
      <p:sp>
        <p:nvSpPr>
          <p:cNvPr id="133123" name="Rectangle 3"/>
          <p:cNvSpPr>
            <a:spLocks noChangeArrowheads="1"/>
          </p:cNvSpPr>
          <p:nvPr/>
        </p:nvSpPr>
        <p:spPr bwMode="auto">
          <a:xfrm>
            <a:off x="1689100" y="165100"/>
            <a:ext cx="6308725" cy="725488"/>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Normal Dip-slip fault</a:t>
            </a:r>
          </a:p>
        </p:txBody>
      </p:sp>
      <p:pic>
        <p:nvPicPr>
          <p:cNvPr id="133124" name="Picture 4" descr="normal"/>
          <p:cNvPicPr>
            <a:picLocks noChangeAspect="1" noChangeArrowheads="1" noCrop="1"/>
          </p:cNvPicPr>
          <p:nvPr/>
        </p:nvPicPr>
        <p:blipFill>
          <a:blip r:embed="rId2"/>
          <a:srcRect/>
          <a:stretch>
            <a:fillRect/>
          </a:stretch>
        </p:blipFill>
        <p:spPr bwMode="auto">
          <a:xfrm>
            <a:off x="1828800" y="3200400"/>
            <a:ext cx="5334000" cy="2952750"/>
          </a:xfrm>
          <a:prstGeom prst="rect">
            <a:avLst/>
          </a:prstGeom>
          <a:noFill/>
          <a:ln w="9525">
            <a:noFill/>
            <a:miter lim="800000"/>
            <a:headEnd/>
            <a:tailEnd/>
          </a:ln>
        </p:spPr>
      </p:pic>
      <p:sp>
        <p:nvSpPr>
          <p:cNvPr id="133125" name="Rectangle 5"/>
          <p:cNvSpPr>
            <a:spLocks noChangeArrowheads="1"/>
          </p:cNvSpPr>
          <p:nvPr/>
        </p:nvSpPr>
        <p:spPr bwMode="auto">
          <a:xfrm>
            <a:off x="2841625" y="6172200"/>
            <a:ext cx="3459163" cy="457200"/>
          </a:xfrm>
          <a:prstGeom prst="rect">
            <a:avLst/>
          </a:prstGeom>
          <a:noFill/>
          <a:ln w="9525">
            <a:noFill/>
            <a:miter lim="800000"/>
            <a:headEnd/>
            <a:tailEnd/>
          </a:ln>
        </p:spPr>
        <p:txBody>
          <a:bodyPr wrap="none">
            <a:spAutoFit/>
          </a:bodyPr>
          <a:lstStyle/>
          <a:p>
            <a:pPr algn="l" eaLnBrk="0" fontAlgn="base" hangingPunct="0"/>
            <a:r>
              <a:rPr kumimoji="0" lang="en-US" altLang="en-US" sz="2400">
                <a:solidFill>
                  <a:srgbClr val="000099"/>
                </a:solidFill>
                <a:latin typeface="Times" pitchFamily="18" charset="0"/>
                <a:ea typeface="Osaka" charset="-128"/>
              </a:rPr>
              <a:t>Hanging wall moves down</a:t>
            </a:r>
            <a:endParaRPr kumimoji="0" lang="en-US" sz="2400">
              <a:solidFill>
                <a:srgbClr val="000099"/>
              </a:solidFill>
              <a:latin typeface="Times" pitchFamily="18" charset="0"/>
              <a:ea typeface="Osaka" charset="-128"/>
            </a:endParaRP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4"/>
                                        </p:tgtEl>
                                        <p:attrNameLst>
                                          <p:attrName>style.visibility</p:attrName>
                                        </p:attrNameLst>
                                      </p:cBhvr>
                                      <p:to>
                                        <p:strVal val="visible"/>
                                      </p:to>
                                    </p:set>
                                    <p:anim calcmode="lin" valueType="num">
                                      <p:cBhvr additive="base">
                                        <p:cTn id="13" dur="500" fill="hold"/>
                                        <p:tgtEl>
                                          <p:spTgt spid="133124"/>
                                        </p:tgtEl>
                                        <p:attrNameLst>
                                          <p:attrName>ppt_x</p:attrName>
                                        </p:attrNameLst>
                                      </p:cBhvr>
                                      <p:tavLst>
                                        <p:tav tm="0">
                                          <p:val>
                                            <p:strVal val="#ppt_x"/>
                                          </p:val>
                                        </p:tav>
                                        <p:tav tm="100000">
                                          <p:val>
                                            <p:strVal val="#ppt_x"/>
                                          </p:val>
                                        </p:tav>
                                      </p:tavLst>
                                    </p:anim>
                                    <p:anim calcmode="lin" valueType="num">
                                      <p:cBhvr additive="base">
                                        <p:cTn id="14" dur="500" fill="hold"/>
                                        <p:tgtEl>
                                          <p:spTgt spid="1331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3125"/>
                                        </p:tgtEl>
                                        <p:attrNameLst>
                                          <p:attrName>style.visibility</p:attrName>
                                        </p:attrNameLst>
                                      </p:cBhvr>
                                      <p:to>
                                        <p:strVal val="visible"/>
                                      </p:to>
                                    </p:set>
                                    <p:anim calcmode="lin" valueType="num">
                                      <p:cBhvr additive="base">
                                        <p:cTn id="17" dur="500" fill="hold"/>
                                        <p:tgtEl>
                                          <p:spTgt spid="133125"/>
                                        </p:tgtEl>
                                        <p:attrNameLst>
                                          <p:attrName>ppt_x</p:attrName>
                                        </p:attrNameLst>
                                      </p:cBhvr>
                                      <p:tavLst>
                                        <p:tav tm="0">
                                          <p:val>
                                            <p:strVal val="#ppt_x"/>
                                          </p:val>
                                        </p:tav>
                                        <p:tav tm="100000">
                                          <p:val>
                                            <p:strVal val="#ppt_x"/>
                                          </p:val>
                                        </p:tav>
                                      </p:tavLst>
                                    </p:anim>
                                    <p:anim calcmode="lin" valueType="num">
                                      <p:cBhvr additive="base">
                                        <p:cTn id="18" dur="500" fill="hold"/>
                                        <p:tgtEl>
                                          <p:spTgt spid="133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1219200"/>
            <a:ext cx="6248400" cy="5257800"/>
            <a:chOff x="3228" y="2129"/>
            <a:chExt cx="2269" cy="1936"/>
          </a:xfrm>
        </p:grpSpPr>
        <p:pic>
          <p:nvPicPr>
            <p:cNvPr id="17413" name="Picture 3"/>
            <p:cNvPicPr>
              <a:picLocks noChangeAspect="1" noChangeArrowheads="1"/>
            </p:cNvPicPr>
            <p:nvPr/>
          </p:nvPicPr>
          <p:blipFill>
            <a:blip r:embed="rId2"/>
            <a:srcRect/>
            <a:stretch>
              <a:fillRect/>
            </a:stretch>
          </p:blipFill>
          <p:spPr bwMode="auto">
            <a:xfrm>
              <a:off x="3228" y="2129"/>
              <a:ext cx="2269" cy="1936"/>
            </a:xfrm>
            <a:prstGeom prst="rect">
              <a:avLst/>
            </a:prstGeom>
            <a:noFill/>
            <a:ln w="9525">
              <a:noFill/>
              <a:miter lim="800000"/>
              <a:headEnd/>
              <a:tailEnd/>
            </a:ln>
          </p:spPr>
        </p:pic>
        <p:sp>
          <p:nvSpPr>
            <p:cNvPr id="17414" name="Text Box 4"/>
            <p:cNvSpPr txBox="1">
              <a:spLocks noChangeArrowheads="1"/>
            </p:cNvSpPr>
            <p:nvPr/>
          </p:nvSpPr>
          <p:spPr bwMode="auto">
            <a:xfrm>
              <a:off x="3389" y="2380"/>
              <a:ext cx="1989" cy="168"/>
            </a:xfrm>
            <a:prstGeom prst="rect">
              <a:avLst/>
            </a:prstGeom>
            <a:noFill/>
            <a:ln w="12700" cap="sq">
              <a:noFill/>
              <a:miter lim="800000"/>
              <a:headEnd type="none" w="sm" len="sm"/>
              <a:tailEnd type="none" w="sm" len="sm"/>
            </a:ln>
          </p:spPr>
          <p:txBody>
            <a:bodyPr>
              <a:spAutoFit/>
            </a:bodyPr>
            <a:lstStyle/>
            <a:p>
              <a:pPr algn="l" eaLnBrk="0" fontAlgn="base" hangingPunct="0">
                <a:spcBef>
                  <a:spcPct val="50000"/>
                </a:spcBef>
              </a:pPr>
              <a:r>
                <a:rPr kumimoji="0" lang="en-US" altLang="en-US" sz="2400" b="1" i="1">
                  <a:solidFill>
                    <a:srgbClr val="FF0000"/>
                  </a:solidFill>
                  <a:latin typeface="Times" pitchFamily="18" charset="0"/>
                  <a:ea typeface="Osaka" charset="-128"/>
                </a:rPr>
                <a:t>A Normal dip slip fault</a:t>
              </a:r>
            </a:p>
          </p:txBody>
        </p:sp>
        <p:sp>
          <p:nvSpPr>
            <p:cNvPr id="17415" name="Line 5"/>
            <p:cNvSpPr>
              <a:spLocks noChangeShapeType="1"/>
            </p:cNvSpPr>
            <p:nvPr/>
          </p:nvSpPr>
          <p:spPr bwMode="auto">
            <a:xfrm>
              <a:off x="4373" y="2645"/>
              <a:ext cx="1" cy="390"/>
            </a:xfrm>
            <a:prstGeom prst="line">
              <a:avLst/>
            </a:prstGeom>
            <a:noFill/>
            <a:ln w="88900">
              <a:solidFill>
                <a:srgbClr val="FF0000"/>
              </a:solidFill>
              <a:round/>
              <a:headEnd/>
              <a:tailEnd type="triangle" w="med" len="med"/>
            </a:ln>
          </p:spPr>
          <p:txBody>
            <a:bodyPr wrap="none"/>
            <a:lstStyle/>
            <a:p>
              <a:endParaRPr lang="en-US"/>
            </a:p>
          </p:txBody>
        </p:sp>
      </p:grpSp>
      <p:sp>
        <p:nvSpPr>
          <p:cNvPr id="134150" name="Rectangle 6"/>
          <p:cNvSpPr>
            <a:spLocks noChangeArrowheads="1"/>
          </p:cNvSpPr>
          <p:nvPr/>
        </p:nvSpPr>
        <p:spPr bwMode="auto">
          <a:xfrm>
            <a:off x="1689100" y="165100"/>
            <a:ext cx="6308725" cy="725488"/>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Normal Dip-slip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533400" y="1371600"/>
            <a:ext cx="7924800" cy="4122738"/>
          </a:xfrm>
          <a:prstGeom prst="rect">
            <a:avLst/>
          </a:prstGeom>
          <a:noFill/>
          <a:ln w="9525">
            <a:noFill/>
            <a:miter lim="800000"/>
            <a:headEnd/>
            <a:tailEnd/>
          </a:ln>
        </p:spPr>
        <p:txBody>
          <a:bodyPr>
            <a:spAutoFit/>
          </a:bodyPr>
          <a:lstStyle/>
          <a:p>
            <a:pPr algn="l" fontAlgn="base">
              <a:lnSpc>
                <a:spcPct val="120000"/>
              </a:lnSpc>
              <a:buClr>
                <a:srgbClr val="CC3300"/>
              </a:buClr>
              <a:buSzPct val="125000"/>
              <a:buFont typeface="Wingdings" pitchFamily="2" charset="2"/>
              <a:buChar char="Ø"/>
              <a:defRPr/>
            </a:pPr>
            <a:r>
              <a:rPr kumimoji="0" lang="en-US" b="1" dirty="0">
                <a:latin typeface="+mn-lt"/>
              </a:rPr>
              <a:t>The fault plane on the normal fault is generally very steep.</a:t>
            </a:r>
          </a:p>
          <a:p>
            <a:pPr algn="l" fontAlgn="base">
              <a:lnSpc>
                <a:spcPct val="120000"/>
              </a:lnSpc>
              <a:buClr>
                <a:srgbClr val="CC3300"/>
              </a:buClr>
              <a:buSzPct val="125000"/>
              <a:buFont typeface="Wingdings" pitchFamily="2" charset="2"/>
              <a:buChar char="Ø"/>
              <a:defRPr/>
            </a:pPr>
            <a:endParaRPr kumimoji="0" lang="en-US" b="1" dirty="0">
              <a:latin typeface="+mn-lt"/>
            </a:endParaRPr>
          </a:p>
          <a:p>
            <a:pPr algn="l" fontAlgn="base">
              <a:lnSpc>
                <a:spcPct val="120000"/>
              </a:lnSpc>
              <a:buClr>
                <a:srgbClr val="CC3300"/>
              </a:buClr>
              <a:buSzPct val="125000"/>
              <a:buFont typeface="Wingdings" pitchFamily="2" charset="2"/>
              <a:buChar char="Ø"/>
              <a:defRPr/>
            </a:pPr>
            <a:r>
              <a:rPr kumimoji="0" lang="en-US" b="1" dirty="0">
                <a:latin typeface="+mn-lt"/>
              </a:rPr>
              <a:t> In a normal fault the two involved blocks are (by gravity) pulling away from one another causing one of the fault blocks to slip upward and the other downward with respect to the fault plane (it is hard to determine whether both or just one block has moved.).</a:t>
            </a:r>
          </a:p>
          <a:p>
            <a:pPr algn="l" fontAlgn="base">
              <a:lnSpc>
                <a:spcPct val="120000"/>
              </a:lnSpc>
              <a:buClr>
                <a:srgbClr val="CC3300"/>
              </a:buClr>
              <a:buSzPct val="125000"/>
              <a:buFont typeface="Wingdings" pitchFamily="2" charset="2"/>
              <a:buChar char="Ø"/>
              <a:defRPr/>
            </a:pPr>
            <a:endParaRPr kumimoji="0" lang="en-US" b="1" dirty="0">
              <a:latin typeface="+mn-lt"/>
            </a:endParaRPr>
          </a:p>
          <a:p>
            <a:pPr algn="l" fontAlgn="base">
              <a:lnSpc>
                <a:spcPct val="120000"/>
              </a:lnSpc>
              <a:buClr>
                <a:srgbClr val="CC3300"/>
              </a:buClr>
              <a:buSzPct val="125000"/>
              <a:buFont typeface="Wingdings" pitchFamily="2" charset="2"/>
              <a:buChar char="Ø"/>
              <a:defRPr/>
            </a:pPr>
            <a:r>
              <a:rPr kumimoji="0" lang="en-US" b="1" dirty="0">
                <a:latin typeface="+mn-lt"/>
              </a:rPr>
              <a:t>The exposed upward block forms a cliff-like feature known as a fault </a:t>
            </a:r>
            <a:r>
              <a:rPr kumimoji="0" lang="en-US" b="1" dirty="0">
                <a:solidFill>
                  <a:srgbClr val="FF3300"/>
                </a:solidFill>
                <a:latin typeface="+mn-lt"/>
              </a:rPr>
              <a:t>scarp</a:t>
            </a:r>
            <a:r>
              <a:rPr kumimoji="0" lang="en-US" b="1" dirty="0">
                <a:latin typeface="+mn-lt"/>
              </a:rPr>
              <a:t>. A scarp may range from a few to hundreds of meters in height and their length may continue for 300 or more kilometers (around 200 miles). </a:t>
            </a:r>
          </a:p>
        </p:txBody>
      </p:sp>
      <p:sp>
        <p:nvSpPr>
          <p:cNvPr id="135171" name="Rectangle 3"/>
          <p:cNvSpPr>
            <a:spLocks noChangeArrowheads="1"/>
          </p:cNvSpPr>
          <p:nvPr/>
        </p:nvSpPr>
        <p:spPr bwMode="auto">
          <a:xfrm>
            <a:off x="1689100" y="381000"/>
            <a:ext cx="6308725" cy="725488"/>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Normal Dip-slip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0">
                                            <p:txEl>
                                              <p:pRg st="2" end="2"/>
                                            </p:txEl>
                                          </p:spTgt>
                                        </p:tgtEl>
                                        <p:attrNameLst>
                                          <p:attrName>style.visibility</p:attrName>
                                        </p:attrNameLst>
                                      </p:cBhvr>
                                      <p:to>
                                        <p:strVal val="visible"/>
                                      </p:to>
                                    </p:set>
                                    <p:anim calcmode="lin" valueType="num">
                                      <p:cBhvr additive="base">
                                        <p:cTn id="13"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0">
                                            <p:txEl>
                                              <p:pRg st="4" end="4"/>
                                            </p:txEl>
                                          </p:spTgt>
                                        </p:tgtEl>
                                        <p:attrNameLst>
                                          <p:attrName>style.visibility</p:attrName>
                                        </p:attrNameLst>
                                      </p:cBhvr>
                                      <p:to>
                                        <p:strVal val="visible"/>
                                      </p:to>
                                    </p:set>
                                    <p:anim calcmode="lin" valueType="num">
                                      <p:cBhvr additive="base">
                                        <p:cTn id="19" dur="500" fill="hold"/>
                                        <p:tgtEl>
                                          <p:spTgt spid="1351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28600" y="1143000"/>
            <a:ext cx="8686800" cy="2616200"/>
          </a:xfrm>
          <a:prstGeom prst="rect">
            <a:avLst/>
          </a:prstGeom>
          <a:noFill/>
          <a:ln w="9525">
            <a:noFill/>
            <a:miter lim="800000"/>
            <a:headEnd/>
            <a:tailEnd/>
          </a:ln>
        </p:spPr>
        <p:txBody>
          <a:bodyPr>
            <a:spAutoFit/>
          </a:bodyPr>
          <a:lstStyle/>
          <a:p>
            <a:pPr algn="l" fontAlgn="base">
              <a:lnSpc>
                <a:spcPct val="120000"/>
              </a:lnSpc>
              <a:spcBef>
                <a:spcPct val="50000"/>
              </a:spcBef>
              <a:buClr>
                <a:srgbClr val="CC3300"/>
              </a:buClr>
              <a:buSzPct val="125000"/>
              <a:buFont typeface="Wingdings" pitchFamily="2" charset="2"/>
              <a:buChar char="Ø"/>
            </a:pPr>
            <a:r>
              <a:rPr kumimoji="0" lang="en-US" b="1">
                <a:latin typeface="Arial" charset="0"/>
              </a:rPr>
              <a:t>The reverse fault is a normal fault except the general movement of the fault blocks is toward each other, not away from each other as in the normal fault. </a:t>
            </a:r>
          </a:p>
          <a:p>
            <a:pPr algn="l" fontAlgn="base">
              <a:lnSpc>
                <a:spcPct val="120000"/>
              </a:lnSpc>
              <a:spcBef>
                <a:spcPct val="50000"/>
              </a:spcBef>
              <a:buClr>
                <a:srgbClr val="CC3300"/>
              </a:buClr>
              <a:buSzPct val="125000"/>
              <a:buFont typeface="Wingdings" pitchFamily="2" charset="2"/>
              <a:buChar char="Ø"/>
            </a:pPr>
            <a:r>
              <a:rPr kumimoji="0" lang="en-US" b="1">
                <a:latin typeface="Arial" charset="0"/>
              </a:rPr>
              <a:t> This forms a</a:t>
            </a:r>
            <a:r>
              <a:rPr kumimoji="0" lang="en-US" b="1">
                <a:solidFill>
                  <a:srgbClr val="FF3300"/>
                </a:solidFill>
                <a:latin typeface="Arial" charset="0"/>
              </a:rPr>
              <a:t> Thrust</a:t>
            </a:r>
            <a:r>
              <a:rPr kumimoji="0" lang="en-US" b="1">
                <a:latin typeface="Arial" charset="0"/>
              </a:rPr>
              <a:t> fault type expression on the surface with material overlaying other material </a:t>
            </a:r>
          </a:p>
          <a:p>
            <a:pPr algn="l" fontAlgn="base">
              <a:lnSpc>
                <a:spcPct val="120000"/>
              </a:lnSpc>
              <a:spcBef>
                <a:spcPct val="50000"/>
              </a:spcBef>
              <a:buClr>
                <a:srgbClr val="CC3300"/>
              </a:buClr>
              <a:buSzPct val="125000"/>
              <a:buFont typeface="Wingdings" pitchFamily="2" charset="2"/>
              <a:buChar char="Ø"/>
            </a:pPr>
            <a:endParaRPr kumimoji="0" lang="en-US" b="1">
              <a:latin typeface="Arial" charset="0"/>
            </a:endParaRPr>
          </a:p>
        </p:txBody>
      </p:sp>
      <p:sp>
        <p:nvSpPr>
          <p:cNvPr id="19459" name="Text Box 3"/>
          <p:cNvSpPr txBox="1">
            <a:spLocks noChangeArrowheads="1"/>
          </p:cNvSpPr>
          <p:nvPr/>
        </p:nvSpPr>
        <p:spPr bwMode="auto">
          <a:xfrm>
            <a:off x="2667000" y="304800"/>
            <a:ext cx="4419600" cy="519113"/>
          </a:xfrm>
          <a:prstGeom prst="rect">
            <a:avLst/>
          </a:prstGeom>
          <a:noFill/>
          <a:ln w="9525">
            <a:noFill/>
            <a:miter lim="800000"/>
            <a:headEnd/>
            <a:tailEnd/>
          </a:ln>
        </p:spPr>
        <p:txBody>
          <a:bodyPr>
            <a:spAutoFit/>
          </a:bodyPr>
          <a:lstStyle/>
          <a:p>
            <a:pPr algn="l" fontAlgn="base">
              <a:spcBef>
                <a:spcPct val="50000"/>
              </a:spcBef>
            </a:pPr>
            <a:r>
              <a:rPr kumimoji="0" lang="en-US" sz="2800" b="1">
                <a:solidFill>
                  <a:srgbClr val="FF3300"/>
                </a:solidFill>
                <a:latin typeface="Arial" charset="0"/>
              </a:rPr>
              <a:t>Reverse Dip-Slip Fault</a:t>
            </a:r>
            <a:r>
              <a:rPr kumimoji="0" lang="en-US" sz="2800">
                <a:solidFill>
                  <a:srgbClr val="FF3300"/>
                </a:solidFill>
                <a:latin typeface="Arial" charset="0"/>
              </a:rPr>
              <a:t> </a:t>
            </a:r>
          </a:p>
        </p:txBody>
      </p:sp>
      <p:pic>
        <p:nvPicPr>
          <p:cNvPr id="136196" name="Picture 4" descr="thrust fault"/>
          <p:cNvPicPr>
            <a:picLocks noChangeAspect="1" noChangeArrowheads="1" noCrop="1"/>
          </p:cNvPicPr>
          <p:nvPr/>
        </p:nvPicPr>
        <p:blipFill>
          <a:blip r:embed="rId2"/>
          <a:srcRect/>
          <a:stretch>
            <a:fillRect/>
          </a:stretch>
        </p:blipFill>
        <p:spPr bwMode="auto">
          <a:xfrm>
            <a:off x="65399" y="3581400"/>
            <a:ext cx="5105400" cy="3190875"/>
          </a:xfrm>
          <a:prstGeom prst="rect">
            <a:avLst/>
          </a:prstGeom>
          <a:noFill/>
          <a:ln w="9525">
            <a:noFill/>
            <a:miter lim="800000"/>
            <a:headEnd/>
            <a:tailEnd/>
          </a:ln>
        </p:spPr>
      </p:pic>
      <p:sp>
        <p:nvSpPr>
          <p:cNvPr id="136197" name="Rectangle 5"/>
          <p:cNvSpPr>
            <a:spLocks noChangeArrowheads="1"/>
          </p:cNvSpPr>
          <p:nvPr/>
        </p:nvSpPr>
        <p:spPr bwMode="auto">
          <a:xfrm>
            <a:off x="2618099" y="6094809"/>
            <a:ext cx="4579937" cy="457200"/>
          </a:xfrm>
          <a:prstGeom prst="rect">
            <a:avLst/>
          </a:prstGeom>
          <a:noFill/>
          <a:ln w="9525">
            <a:noFill/>
            <a:miter lim="800000"/>
            <a:headEnd/>
            <a:tailEnd/>
          </a:ln>
        </p:spPr>
        <p:txBody>
          <a:bodyPr>
            <a:spAutoFit/>
          </a:bodyPr>
          <a:lstStyle/>
          <a:p>
            <a:pPr algn="l" eaLnBrk="0" fontAlgn="base" hangingPunct="0"/>
            <a:r>
              <a:rPr kumimoji="0" lang="en-US" altLang="en-US" sz="2400">
                <a:solidFill>
                  <a:srgbClr val="000099"/>
                </a:solidFill>
                <a:latin typeface="Times" pitchFamily="18" charset="0"/>
                <a:ea typeface="Osaka" charset="-128"/>
              </a:rPr>
              <a:t>Hanging wall moves up</a:t>
            </a:r>
            <a:endParaRPr kumimoji="0" lang="en-US" sz="2400">
              <a:solidFill>
                <a:srgbClr val="FFFFCC"/>
              </a:solidFill>
              <a:latin typeface="Times" pitchFamily="18" charset="0"/>
              <a:ea typeface="Osaka" charset="-128"/>
            </a:endParaRP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Reverse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pic>
        <p:nvPicPr>
          <p:cNvPr id="8" name="Picture 2" descr="DV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782" y="3828256"/>
            <a:ext cx="3124200" cy="2046288"/>
          </a:xfrm>
          <a:prstGeom prst="rect">
            <a:avLst/>
          </a:prstGeom>
          <a:noFill/>
          <a:extLst>
            <a:ext uri="{909E8E84-426E-40DD-AFC4-6F175D3DCCD1}">
              <a14:hiddenFill xmlns:a14="http://schemas.microsoft.com/office/drawing/2010/main">
                <a:solidFill>
                  <a:srgbClr val="FFFFFF"/>
                </a:solidFill>
              </a14:hiddenFill>
            </a:ext>
          </a:extLst>
        </p:spPr>
      </p:pic>
      <p:sp>
        <p:nvSpPr>
          <p:cNvPr id="9" name="Line 2052"/>
          <p:cNvSpPr>
            <a:spLocks noChangeShapeType="1"/>
          </p:cNvSpPr>
          <p:nvPr/>
        </p:nvSpPr>
        <p:spPr bwMode="auto">
          <a:xfrm flipH="1">
            <a:off x="5029200" y="3828256"/>
            <a:ext cx="1752600" cy="2082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xEl>
                                              <p:pRg st="1" end="1"/>
                                            </p:txEl>
                                          </p:spTgt>
                                        </p:tgtEl>
                                        <p:attrNameLst>
                                          <p:attrName>style.visibility</p:attrName>
                                        </p:attrNameLst>
                                      </p:cBhvr>
                                      <p:to>
                                        <p:strVal val="visible"/>
                                      </p:to>
                                    </p:set>
                                    <p:anim calcmode="lin" valueType="num">
                                      <p:cBhvr additive="base">
                                        <p:cTn id="13"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6196"/>
                                        </p:tgtEl>
                                        <p:attrNameLst>
                                          <p:attrName>style.visibility</p:attrName>
                                        </p:attrNameLst>
                                      </p:cBhvr>
                                      <p:to>
                                        <p:strVal val="visible"/>
                                      </p:to>
                                    </p:set>
                                    <p:anim calcmode="lin" valueType="num">
                                      <p:cBhvr additive="base">
                                        <p:cTn id="19" dur="500" fill="hold"/>
                                        <p:tgtEl>
                                          <p:spTgt spid="136196"/>
                                        </p:tgtEl>
                                        <p:attrNameLst>
                                          <p:attrName>ppt_x</p:attrName>
                                        </p:attrNameLst>
                                      </p:cBhvr>
                                      <p:tavLst>
                                        <p:tav tm="0">
                                          <p:val>
                                            <p:strVal val="#ppt_x"/>
                                          </p:val>
                                        </p:tav>
                                        <p:tav tm="100000">
                                          <p:val>
                                            <p:strVal val="#ppt_x"/>
                                          </p:val>
                                        </p:tav>
                                      </p:tavLst>
                                    </p:anim>
                                    <p:anim calcmode="lin" valueType="num">
                                      <p:cBhvr additive="base">
                                        <p:cTn id="20" dur="500" fill="hold"/>
                                        <p:tgtEl>
                                          <p:spTgt spid="1361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6197"/>
                                        </p:tgtEl>
                                        <p:attrNameLst>
                                          <p:attrName>style.visibility</p:attrName>
                                        </p:attrNameLst>
                                      </p:cBhvr>
                                      <p:to>
                                        <p:strVal val="visible"/>
                                      </p:to>
                                    </p:set>
                                    <p:anim calcmode="lin" valueType="num">
                                      <p:cBhvr additive="base">
                                        <p:cTn id="23" dur="500" fill="hold"/>
                                        <p:tgtEl>
                                          <p:spTgt spid="136197"/>
                                        </p:tgtEl>
                                        <p:attrNameLst>
                                          <p:attrName>ppt_x</p:attrName>
                                        </p:attrNameLst>
                                      </p:cBhvr>
                                      <p:tavLst>
                                        <p:tav tm="0">
                                          <p:val>
                                            <p:strVal val="#ppt_x"/>
                                          </p:val>
                                        </p:tav>
                                        <p:tav tm="100000">
                                          <p:val>
                                            <p:strVal val="#ppt_x"/>
                                          </p:val>
                                        </p:tav>
                                      </p:tavLst>
                                    </p:anim>
                                    <p:anim calcmode="lin" valueType="num">
                                      <p:cBhvr additive="base">
                                        <p:cTn id="24" dur="500" fill="hold"/>
                                        <p:tgtEl>
                                          <p:spTgt spid="136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228600" y="533400"/>
            <a:ext cx="8915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b="1" u="sng" dirty="0">
                <a:solidFill>
                  <a:srgbClr val="FF3300"/>
                </a:solidFill>
              </a:rPr>
              <a:t>DESCRIPTION OF FAULT DIP</a:t>
            </a:r>
            <a:endParaRPr lang="en-US" altLang="en-US" sz="2800" u="sng" dirty="0">
              <a:solidFill>
                <a:srgbClr val="FF3300"/>
              </a:solidFill>
            </a:endParaRPr>
          </a:p>
          <a:p>
            <a:pPr algn="l"/>
            <a:r>
              <a:rPr lang="en-US" altLang="en-US" sz="2800" dirty="0"/>
              <a:t> </a:t>
            </a:r>
          </a:p>
          <a:p>
            <a:pPr algn="l"/>
            <a:r>
              <a:rPr lang="en-US" altLang="en-US" sz="2800" dirty="0" smtClean="0"/>
              <a:t>0 </a:t>
            </a:r>
            <a:r>
              <a:rPr lang="en-US" altLang="en-US" sz="2800" dirty="0"/>
              <a:t>→horizontal fault </a:t>
            </a:r>
          </a:p>
          <a:p>
            <a:pPr algn="l"/>
            <a:r>
              <a:rPr lang="en-US" altLang="en-US" sz="2800" dirty="0"/>
              <a:t>0 -10 →sub horizontal fault=</a:t>
            </a:r>
            <a:r>
              <a:rPr lang="en-US" altLang="en-US" sz="2800" dirty="0" err="1"/>
              <a:t>Detachment:A</a:t>
            </a:r>
            <a:r>
              <a:rPr lang="en-US" altLang="en-US" sz="2800" dirty="0"/>
              <a:t> regional, low-angle, </a:t>
            </a:r>
            <a:r>
              <a:rPr lang="en-US" altLang="en-US" sz="2800" dirty="0" err="1"/>
              <a:t>listric</a:t>
            </a:r>
            <a:r>
              <a:rPr lang="en-US" altLang="en-US" sz="2800" dirty="0"/>
              <a:t> </a:t>
            </a:r>
            <a:r>
              <a:rPr lang="en-US" altLang="en-US" sz="2800" u="sng" dirty="0"/>
              <a:t>normal</a:t>
            </a:r>
            <a:r>
              <a:rPr lang="en-US" altLang="en-US" sz="2800" dirty="0"/>
              <a:t> fault formed during crustal extension </a:t>
            </a:r>
          </a:p>
          <a:p>
            <a:pPr algn="l"/>
            <a:r>
              <a:rPr lang="en-US" altLang="en-US" sz="2800" dirty="0"/>
              <a:t>10-30→shallowly dipping faults </a:t>
            </a:r>
          </a:p>
          <a:p>
            <a:pPr algn="l"/>
            <a:r>
              <a:rPr lang="en-US" altLang="en-US" sz="2800" dirty="0"/>
              <a:t>30-60→modertly dipping fault </a:t>
            </a:r>
          </a:p>
          <a:p>
            <a:pPr algn="l"/>
            <a:r>
              <a:rPr lang="en-US" altLang="en-US" sz="2800" dirty="0"/>
              <a:t>60-80→steeply dipping faults </a:t>
            </a:r>
          </a:p>
          <a:p>
            <a:pPr algn="l"/>
            <a:r>
              <a:rPr lang="en-US" altLang="en-US" sz="2800" dirty="0"/>
              <a:t>80-90→sub vertical fault </a:t>
            </a:r>
          </a:p>
          <a:p>
            <a:pPr algn="l"/>
            <a:r>
              <a:rPr lang="en-US" altLang="en-US" sz="2800" dirty="0"/>
              <a:t>90     →vertical fault</a:t>
            </a:r>
          </a:p>
          <a:p>
            <a:pPr algn="l"/>
            <a:endParaRPr lang="en-US" altLang="en-US" sz="2800" dirty="0"/>
          </a:p>
        </p:txBody>
      </p:sp>
    </p:spTree>
    <p:extLst>
      <p:ext uri="{BB962C8B-B14F-4D97-AF65-F5344CB8AC3E}">
        <p14:creationId xmlns:p14="http://schemas.microsoft.com/office/powerpoint/2010/main" val="45166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C68AD79F-CD3C-48FC-8937-325BFC0BACA6}" type="slidenum">
              <a:rPr lang="en-US" altLang="ja-JP" sz="1400">
                <a:latin typeface="Times New Roman" pitchFamily="18" charset="0"/>
              </a:rPr>
              <a:pPr algn="r" fontAlgn="base"/>
              <a:t>3</a:t>
            </a:fld>
            <a:endParaRPr lang="en-US" altLang="ja-JP" sz="1400">
              <a:latin typeface="Times New Roman" pitchFamily="18" charset="0"/>
            </a:endParaRPr>
          </a:p>
        </p:txBody>
      </p:sp>
      <p:sp>
        <p:nvSpPr>
          <p:cNvPr id="4099" name="Text Box 3"/>
          <p:cNvSpPr txBox="1">
            <a:spLocks noChangeArrowheads="1"/>
          </p:cNvSpPr>
          <p:nvPr/>
        </p:nvSpPr>
        <p:spPr bwMode="auto">
          <a:xfrm>
            <a:off x="228600" y="1066800"/>
            <a:ext cx="8686800" cy="4191917"/>
          </a:xfrm>
          <a:prstGeom prst="rect">
            <a:avLst/>
          </a:prstGeom>
          <a:noFill/>
          <a:ln w="9525">
            <a:noFill/>
            <a:miter lim="800000"/>
            <a:headEnd/>
            <a:tailEnd/>
          </a:ln>
        </p:spPr>
        <p:txBody>
          <a:bodyPr wrap="square">
            <a:spAutoFit/>
          </a:bodyPr>
          <a:lstStyle/>
          <a:p>
            <a:pPr algn="l"/>
            <a:r>
              <a:rPr lang="en-US" sz="2400" dirty="0" smtClean="0">
                <a:latin typeface="+mn-lt"/>
              </a:rPr>
              <a:t>Strata in </a:t>
            </a:r>
            <a:r>
              <a:rPr lang="en-US" sz="2400" dirty="0">
                <a:latin typeface="+mn-lt"/>
              </a:rPr>
              <a:t>many parts of </a:t>
            </a:r>
            <a:r>
              <a:rPr lang="en-US" sz="2400" dirty="0" smtClean="0">
                <a:latin typeface="+mn-lt"/>
              </a:rPr>
              <a:t>the Earth's </a:t>
            </a:r>
            <a:r>
              <a:rPr lang="en-US" sz="2400" dirty="0">
                <a:latin typeface="+mn-lt"/>
              </a:rPr>
              <a:t>crust have been bent or buckled into folds; </a:t>
            </a:r>
            <a:r>
              <a:rPr lang="en-US" sz="2400" dirty="0" smtClean="0">
                <a:latin typeface="+mn-lt"/>
              </a:rPr>
              <a:t>dipping beds, are often parts of such structures.</a:t>
            </a:r>
          </a:p>
          <a:p>
            <a:pPr algn="l"/>
            <a:endParaRPr kumimoji="0" lang="en-US" sz="2400" dirty="0" smtClean="0">
              <a:latin typeface="+mn-lt"/>
              <a:ea typeface="굴림" pitchFamily="34" charset="-127"/>
              <a:cs typeface="Times New Roman" pitchFamily="18" charset="0"/>
            </a:endParaRPr>
          </a:p>
          <a:p>
            <a:pPr algn="just" eaLnBrk="0" fontAlgn="base" hangingPunct="0">
              <a:lnSpc>
                <a:spcPct val="135000"/>
              </a:lnSpc>
              <a:buClr>
                <a:schemeClr val="accent2"/>
              </a:buClr>
              <a:buFont typeface="Wingdings" pitchFamily="2" charset="2"/>
              <a:buNone/>
            </a:pPr>
            <a:r>
              <a:rPr kumimoji="0" lang="en-US" sz="2400" dirty="0" smtClean="0">
                <a:latin typeface="+mn-lt"/>
                <a:ea typeface="굴림" pitchFamily="34" charset="-127"/>
                <a:cs typeface="Times New Roman" pitchFamily="18" charset="0"/>
              </a:rPr>
              <a:t>The </a:t>
            </a:r>
            <a:r>
              <a:rPr kumimoji="0" lang="en-US" sz="2400" dirty="0">
                <a:latin typeface="+mn-lt"/>
                <a:ea typeface="굴림" pitchFamily="34" charset="-127"/>
                <a:cs typeface="Times New Roman" pitchFamily="18" charset="0"/>
              </a:rPr>
              <a:t>wavy undulations in the rock beds are called </a:t>
            </a:r>
            <a:r>
              <a:rPr kumimoji="0" lang="en-US" sz="2400" dirty="0">
                <a:solidFill>
                  <a:srgbClr val="FF0000"/>
                </a:solidFill>
                <a:latin typeface="+mn-lt"/>
                <a:ea typeface="굴림" pitchFamily="34" charset="-127"/>
                <a:cs typeface="Times New Roman" pitchFamily="18" charset="0"/>
              </a:rPr>
              <a:t>folds.</a:t>
            </a:r>
            <a:r>
              <a:rPr kumimoji="0" lang="en-US" sz="2400" dirty="0">
                <a:solidFill>
                  <a:srgbClr val="FF3300"/>
                </a:solidFill>
                <a:latin typeface="+mn-lt"/>
                <a:ea typeface="굴림" pitchFamily="34" charset="-127"/>
                <a:cs typeface="Times New Roman" pitchFamily="18" charset="0"/>
              </a:rPr>
              <a:t> </a:t>
            </a:r>
            <a:r>
              <a:rPr kumimoji="0" lang="en-US" sz="2400" dirty="0">
                <a:latin typeface="+mn-lt"/>
                <a:ea typeface="굴림" pitchFamily="34" charset="-127"/>
                <a:cs typeface="Times New Roman" pitchFamily="18" charset="0"/>
              </a:rPr>
              <a:t>This is when the rocks deform by plastic deformation. The process of folding occurs when rock is compressed, as it is along colliding plate boundaries. They consist of arches and troughs in alternate manner. The size of folds vary greatly. Width of some folds are measured in kilometers while those of others in meters or centimeters.</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Geological Structures: Folds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pic>
        <p:nvPicPr>
          <p:cNvPr id="4101" name="Picture 6" descr="fold_diagram"/>
          <p:cNvPicPr>
            <a:picLocks noChangeAspect="1" noChangeArrowheads="1"/>
          </p:cNvPicPr>
          <p:nvPr/>
        </p:nvPicPr>
        <p:blipFill>
          <a:blip r:embed="rId2"/>
          <a:srcRect/>
          <a:stretch>
            <a:fillRect/>
          </a:stretch>
        </p:blipFill>
        <p:spPr bwMode="auto">
          <a:xfrm>
            <a:off x="5598318" y="5155308"/>
            <a:ext cx="2631282" cy="15855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reverse"/>
          <p:cNvPicPr>
            <a:picLocks noChangeAspect="1" noChangeArrowheads="1" noCrop="1"/>
          </p:cNvPicPr>
          <p:nvPr/>
        </p:nvPicPr>
        <p:blipFill>
          <a:blip r:embed="rId2"/>
          <a:srcRect/>
          <a:stretch>
            <a:fillRect/>
          </a:stretch>
        </p:blipFill>
        <p:spPr bwMode="auto">
          <a:xfrm>
            <a:off x="685800" y="1461294"/>
            <a:ext cx="7924800" cy="4697412"/>
          </a:xfrm>
          <a:prstGeom prst="rect">
            <a:avLst/>
          </a:prstGeom>
          <a:noFill/>
          <a:ln w="9525">
            <a:noFill/>
            <a:miter lim="800000"/>
            <a:headEnd/>
            <a:tailEnd/>
          </a:ln>
        </p:spPr>
      </p:pic>
      <p:sp>
        <p:nvSpPr>
          <p:cNvPr id="20483" name="Text Box 3"/>
          <p:cNvSpPr txBox="1">
            <a:spLocks noChangeArrowheads="1"/>
          </p:cNvSpPr>
          <p:nvPr/>
        </p:nvSpPr>
        <p:spPr bwMode="auto">
          <a:xfrm>
            <a:off x="2514600" y="547688"/>
            <a:ext cx="4419600" cy="519112"/>
          </a:xfrm>
          <a:prstGeom prst="rect">
            <a:avLst/>
          </a:prstGeom>
          <a:noFill/>
          <a:ln w="9525">
            <a:noFill/>
            <a:miter lim="800000"/>
            <a:headEnd/>
            <a:tailEnd/>
          </a:ln>
        </p:spPr>
        <p:txBody>
          <a:bodyPr>
            <a:spAutoFit/>
          </a:bodyPr>
          <a:lstStyle/>
          <a:p>
            <a:pPr algn="l" fontAlgn="base">
              <a:spcBef>
                <a:spcPct val="50000"/>
              </a:spcBef>
            </a:pPr>
            <a:r>
              <a:rPr kumimoji="0" lang="en-US" sz="2800" b="1">
                <a:solidFill>
                  <a:srgbClr val="FF3300"/>
                </a:solidFill>
                <a:latin typeface="Arial" charset="0"/>
              </a:rPr>
              <a:t>Reverse Dip-Slip Fault</a:t>
            </a:r>
            <a:r>
              <a:rPr kumimoji="0" lang="en-US" sz="2800">
                <a:solidFill>
                  <a:srgbClr val="FF3300"/>
                </a:solidFill>
                <a:latin typeface="Arial" charset="0"/>
              </a:rPr>
              <a:t> </a:t>
            </a:r>
          </a:p>
        </p:txBody>
      </p:sp>
      <p:sp>
        <p:nvSpPr>
          <p:cNvPr id="20484" name="Text Box 4"/>
          <p:cNvSpPr txBox="1">
            <a:spLocks noChangeArrowheads="1"/>
          </p:cNvSpPr>
          <p:nvPr/>
        </p:nvSpPr>
        <p:spPr bwMode="auto">
          <a:xfrm>
            <a:off x="2514600" y="2514600"/>
            <a:ext cx="381000" cy="366713"/>
          </a:xfrm>
          <a:prstGeom prst="rect">
            <a:avLst/>
          </a:prstGeom>
          <a:noFill/>
          <a:ln w="9525">
            <a:noFill/>
            <a:miter lim="800000"/>
            <a:headEnd/>
            <a:tailEnd/>
          </a:ln>
        </p:spPr>
        <p:txBody>
          <a:bodyPr>
            <a:spAutoFit/>
          </a:bodyPr>
          <a:lstStyle/>
          <a:p>
            <a:pPr algn="l" fontAlgn="base">
              <a:spcBef>
                <a:spcPct val="50000"/>
              </a:spcBef>
            </a:pPr>
            <a:endParaRPr kumimoji="0" lang="en-US" sz="1800">
              <a:latin typeface="Arial" charset="0"/>
            </a:endParaRPr>
          </a:p>
        </p:txBody>
      </p:sp>
      <p:sp>
        <p:nvSpPr>
          <p:cNvPr id="137221" name="Oval 5"/>
          <p:cNvSpPr>
            <a:spLocks noChangeArrowheads="1"/>
          </p:cNvSpPr>
          <p:nvPr/>
        </p:nvSpPr>
        <p:spPr bwMode="auto">
          <a:xfrm rot="1193238">
            <a:off x="2444750" y="3155950"/>
            <a:ext cx="3048000" cy="842963"/>
          </a:xfrm>
          <a:prstGeom prst="ellipse">
            <a:avLst/>
          </a:prstGeom>
          <a:noFill/>
          <a:ln w="50800">
            <a:solidFill>
              <a:srgbClr val="FF3300"/>
            </a:solidFill>
            <a:round/>
            <a:headEnd/>
            <a:tailEnd/>
          </a:ln>
        </p:spPr>
        <p:txBody>
          <a:bodyPr wrap="none" anchor="ctr"/>
          <a:lstStyle/>
          <a:p>
            <a:endParaRPr lang="en-US"/>
          </a:p>
        </p:txBody>
      </p:sp>
      <p:sp>
        <p:nvSpPr>
          <p:cNvPr id="137222" name="Line 6"/>
          <p:cNvSpPr>
            <a:spLocks noChangeShapeType="1"/>
          </p:cNvSpPr>
          <p:nvPr/>
        </p:nvSpPr>
        <p:spPr bwMode="auto">
          <a:xfrm flipH="1">
            <a:off x="4191000" y="1600200"/>
            <a:ext cx="2133600" cy="2209800"/>
          </a:xfrm>
          <a:prstGeom prst="line">
            <a:avLst/>
          </a:prstGeom>
          <a:noFill/>
          <a:ln w="76200">
            <a:solidFill>
              <a:schemeClr val="tx1"/>
            </a:solidFill>
            <a:round/>
            <a:headEnd/>
            <a:tailEnd type="triangle" w="med" len="med"/>
          </a:ln>
        </p:spPr>
        <p:txBody>
          <a:bodyPr/>
          <a:lstStyle/>
          <a:p>
            <a:endParaRPr lang="en-US"/>
          </a:p>
        </p:txBody>
      </p:sp>
      <p:sp>
        <p:nvSpPr>
          <p:cNvPr id="137223" name="Text Box 7"/>
          <p:cNvSpPr txBox="1">
            <a:spLocks noChangeArrowheads="1"/>
          </p:cNvSpPr>
          <p:nvPr/>
        </p:nvSpPr>
        <p:spPr bwMode="auto">
          <a:xfrm>
            <a:off x="5715000" y="874499"/>
            <a:ext cx="1676400" cy="457200"/>
          </a:xfrm>
          <a:prstGeom prst="rect">
            <a:avLst/>
          </a:prstGeom>
          <a:noFill/>
          <a:ln w="9525">
            <a:noFill/>
            <a:miter lim="800000"/>
            <a:headEnd/>
            <a:tailEnd/>
          </a:ln>
        </p:spPr>
        <p:txBody>
          <a:bodyPr>
            <a:spAutoFit/>
          </a:bodyPr>
          <a:lstStyle/>
          <a:p>
            <a:pPr algn="l" fontAlgn="base">
              <a:spcBef>
                <a:spcPct val="50000"/>
              </a:spcBef>
            </a:pPr>
            <a:r>
              <a:rPr kumimoji="0" lang="en-US" sz="2400" b="1" dirty="0">
                <a:solidFill>
                  <a:srgbClr val="000099"/>
                </a:solidFill>
                <a:latin typeface="Arial" charset="0"/>
              </a:rPr>
              <a:t>Scarp</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ox(in)">
                                      <p:cBhvr>
                                        <p:cTn id="7" dur="500"/>
                                        <p:tgtEl>
                                          <p:spTgt spid="137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 calcmode="lin" valueType="num">
                                      <p:cBhvr additive="base">
                                        <p:cTn id="12" dur="500" fill="hold"/>
                                        <p:tgtEl>
                                          <p:spTgt spid="137221"/>
                                        </p:tgtEl>
                                        <p:attrNameLst>
                                          <p:attrName>ppt_x</p:attrName>
                                        </p:attrNameLst>
                                      </p:cBhvr>
                                      <p:tavLst>
                                        <p:tav tm="0">
                                          <p:val>
                                            <p:strVal val="#ppt_x"/>
                                          </p:val>
                                        </p:tav>
                                        <p:tav tm="100000">
                                          <p:val>
                                            <p:strVal val="#ppt_x"/>
                                          </p:val>
                                        </p:tav>
                                      </p:tavLst>
                                    </p:anim>
                                    <p:anim calcmode="lin" valueType="num">
                                      <p:cBhvr additive="base">
                                        <p:cTn id="13" dur="500" fill="hold"/>
                                        <p:tgtEl>
                                          <p:spTgt spid="13722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7222"/>
                                        </p:tgtEl>
                                        <p:attrNameLst>
                                          <p:attrName>style.visibility</p:attrName>
                                        </p:attrNameLst>
                                      </p:cBhvr>
                                      <p:to>
                                        <p:strVal val="visible"/>
                                      </p:to>
                                    </p:set>
                                    <p:anim calcmode="lin" valueType="num">
                                      <p:cBhvr additive="base">
                                        <p:cTn id="16" dur="500" fill="hold"/>
                                        <p:tgtEl>
                                          <p:spTgt spid="137222"/>
                                        </p:tgtEl>
                                        <p:attrNameLst>
                                          <p:attrName>ppt_x</p:attrName>
                                        </p:attrNameLst>
                                      </p:cBhvr>
                                      <p:tavLst>
                                        <p:tav tm="0">
                                          <p:val>
                                            <p:strVal val="#ppt_x"/>
                                          </p:val>
                                        </p:tav>
                                        <p:tav tm="100000">
                                          <p:val>
                                            <p:strVal val="#ppt_x"/>
                                          </p:val>
                                        </p:tav>
                                      </p:tavLst>
                                    </p:anim>
                                    <p:anim calcmode="lin" valueType="num">
                                      <p:cBhvr additive="base">
                                        <p:cTn id="17" dur="500" fill="hold"/>
                                        <p:tgtEl>
                                          <p:spTgt spid="1372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7223"/>
                                        </p:tgtEl>
                                        <p:attrNameLst>
                                          <p:attrName>style.visibility</p:attrName>
                                        </p:attrNameLst>
                                      </p:cBhvr>
                                      <p:to>
                                        <p:strVal val="visible"/>
                                      </p:to>
                                    </p:set>
                                    <p:anim calcmode="lin" valueType="num">
                                      <p:cBhvr additive="base">
                                        <p:cTn id="20" dur="500" fill="hold"/>
                                        <p:tgtEl>
                                          <p:spTgt spid="137223"/>
                                        </p:tgtEl>
                                        <p:attrNameLst>
                                          <p:attrName>ppt_x</p:attrName>
                                        </p:attrNameLst>
                                      </p:cBhvr>
                                      <p:tavLst>
                                        <p:tav tm="0">
                                          <p:val>
                                            <p:strVal val="#ppt_x"/>
                                          </p:val>
                                        </p:tav>
                                        <p:tav tm="100000">
                                          <p:val>
                                            <p:strVal val="#ppt_x"/>
                                          </p:val>
                                        </p:tav>
                                      </p:tavLst>
                                    </p:anim>
                                    <p:anim calcmode="lin" valueType="num">
                                      <p:cBhvr additive="base">
                                        <p:cTn id="21" dur="500" fill="hold"/>
                                        <p:tgtEl>
                                          <p:spTgt spid="137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2" grpId="0" animBg="1"/>
      <p:bldP spid="1372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preferRelativeResize="0">
            <a:picLocks noChangeAspect="1" noChangeArrowheads="1"/>
          </p:cNvPicPr>
          <p:nvPr/>
        </p:nvPicPr>
        <p:blipFill>
          <a:blip r:embed="rId2"/>
          <a:srcRect l="11566" t="15051" r="4578" b="8900"/>
          <a:stretch>
            <a:fillRect/>
          </a:stretch>
        </p:blipFill>
        <p:spPr bwMode="auto">
          <a:xfrm>
            <a:off x="1143000" y="1295400"/>
            <a:ext cx="7239000" cy="4924425"/>
          </a:xfrm>
          <a:prstGeom prst="rect">
            <a:avLst/>
          </a:prstGeom>
          <a:noFill/>
          <a:ln w="50800">
            <a:solidFill>
              <a:srgbClr val="000099"/>
            </a:solidFill>
            <a:miter lim="800000"/>
            <a:headEnd/>
            <a:tailEnd/>
          </a:ln>
        </p:spPr>
      </p:pic>
      <p:sp>
        <p:nvSpPr>
          <p:cNvPr id="138243" name="Text Box 3"/>
          <p:cNvSpPr txBox="1">
            <a:spLocks noChangeArrowheads="1"/>
          </p:cNvSpPr>
          <p:nvPr/>
        </p:nvSpPr>
        <p:spPr bwMode="auto">
          <a:xfrm>
            <a:off x="1676400" y="1676400"/>
            <a:ext cx="4572000" cy="457200"/>
          </a:xfrm>
          <a:prstGeom prst="rect">
            <a:avLst/>
          </a:prstGeom>
          <a:noFill/>
          <a:ln w="9525">
            <a:noFill/>
            <a:miter lim="800000"/>
            <a:headEnd/>
            <a:tailEnd/>
          </a:ln>
        </p:spPr>
        <p:txBody>
          <a:bodyPr>
            <a:spAutoFit/>
          </a:bodyPr>
          <a:lstStyle/>
          <a:p>
            <a:pPr algn="l" eaLnBrk="0" fontAlgn="base" hangingPunct="0">
              <a:spcBef>
                <a:spcPct val="50000"/>
              </a:spcBef>
            </a:pPr>
            <a:r>
              <a:rPr kumimoji="0" lang="en-US" sz="2400" b="1" i="1">
                <a:solidFill>
                  <a:srgbClr val="FF0000"/>
                </a:solidFill>
                <a:latin typeface="Times" pitchFamily="18" charset="0"/>
              </a:rPr>
              <a:t>A reverse dip-slip fault</a:t>
            </a:r>
          </a:p>
        </p:txBody>
      </p:sp>
      <p:sp>
        <p:nvSpPr>
          <p:cNvPr id="138244" name="Line 4"/>
          <p:cNvSpPr>
            <a:spLocks noChangeShapeType="1"/>
          </p:cNvSpPr>
          <p:nvPr/>
        </p:nvSpPr>
        <p:spPr bwMode="auto">
          <a:xfrm>
            <a:off x="2214563" y="2159000"/>
            <a:ext cx="1587" cy="1112838"/>
          </a:xfrm>
          <a:prstGeom prst="line">
            <a:avLst/>
          </a:prstGeom>
          <a:noFill/>
          <a:ln w="88900">
            <a:solidFill>
              <a:srgbClr val="FF0000"/>
            </a:solidFill>
            <a:round/>
            <a:headEnd type="triangle" w="med" len="med"/>
            <a:tailEnd/>
          </a:ln>
        </p:spPr>
        <p:txBody>
          <a:bodyPr wrap="none"/>
          <a:lstStyle/>
          <a:p>
            <a:endParaRPr lang="en-US"/>
          </a:p>
        </p:txBody>
      </p:sp>
      <p:sp>
        <p:nvSpPr>
          <p:cNvPr id="21509" name="Text Box 5"/>
          <p:cNvSpPr txBox="1">
            <a:spLocks noChangeArrowheads="1"/>
          </p:cNvSpPr>
          <p:nvPr/>
        </p:nvSpPr>
        <p:spPr bwMode="auto">
          <a:xfrm>
            <a:off x="2743200" y="395288"/>
            <a:ext cx="4419600" cy="519112"/>
          </a:xfrm>
          <a:prstGeom prst="rect">
            <a:avLst/>
          </a:prstGeom>
          <a:noFill/>
          <a:ln w="9525">
            <a:noFill/>
            <a:miter lim="800000"/>
            <a:headEnd/>
            <a:tailEnd/>
          </a:ln>
        </p:spPr>
        <p:txBody>
          <a:bodyPr>
            <a:spAutoFit/>
          </a:bodyPr>
          <a:lstStyle/>
          <a:p>
            <a:pPr algn="l" fontAlgn="base">
              <a:spcBef>
                <a:spcPct val="50000"/>
              </a:spcBef>
            </a:pPr>
            <a:r>
              <a:rPr kumimoji="0" lang="en-US" sz="2800" b="1">
                <a:solidFill>
                  <a:srgbClr val="FF3300"/>
                </a:solidFill>
                <a:latin typeface="Arial" charset="0"/>
              </a:rPr>
              <a:t>Reverse Dip-Slip Fault</a:t>
            </a:r>
            <a:r>
              <a:rPr kumimoji="0" lang="en-US" sz="2800">
                <a:solidFill>
                  <a:srgbClr val="FF3300"/>
                </a:solidFill>
                <a:latin typeface="Arial" charset="0"/>
              </a:rPr>
              <a:t> </a:t>
            </a:r>
          </a:p>
        </p:txBody>
      </p:sp>
      <p:sp>
        <p:nvSpPr>
          <p:cNvPr id="138246" name="Oval 6"/>
          <p:cNvSpPr>
            <a:spLocks noChangeArrowheads="1"/>
          </p:cNvSpPr>
          <p:nvPr/>
        </p:nvSpPr>
        <p:spPr bwMode="auto">
          <a:xfrm rot="-544844">
            <a:off x="347663" y="3008313"/>
            <a:ext cx="7573962" cy="2220912"/>
          </a:xfrm>
          <a:prstGeom prst="ellipse">
            <a:avLst/>
          </a:prstGeom>
          <a:noFill/>
          <a:ln w="57150">
            <a:solidFill>
              <a:srgbClr val="FF3300"/>
            </a:solidFill>
            <a:round/>
            <a:headEnd/>
            <a:tailEnd/>
          </a:ln>
        </p:spPr>
        <p:txBody>
          <a:bodyPr wrap="none" anchor="ctr"/>
          <a:lstStyle/>
          <a:p>
            <a:endParaRPr lang="en-US"/>
          </a:p>
        </p:txBody>
      </p:sp>
      <p:sp>
        <p:nvSpPr>
          <p:cNvPr id="138247" name="Line 7"/>
          <p:cNvSpPr>
            <a:spLocks noChangeShapeType="1"/>
          </p:cNvSpPr>
          <p:nvPr/>
        </p:nvSpPr>
        <p:spPr bwMode="auto">
          <a:xfrm flipH="1">
            <a:off x="5105400" y="1828800"/>
            <a:ext cx="838200" cy="1981200"/>
          </a:xfrm>
          <a:prstGeom prst="line">
            <a:avLst/>
          </a:prstGeom>
          <a:noFill/>
          <a:ln w="76200">
            <a:solidFill>
              <a:srgbClr val="FF3300"/>
            </a:solidFill>
            <a:round/>
            <a:headEnd/>
            <a:tailEnd type="triangle" w="med" len="med"/>
          </a:ln>
        </p:spPr>
        <p:txBody>
          <a:bodyPr/>
          <a:lstStyle/>
          <a:p>
            <a:endParaRPr lang="en-US"/>
          </a:p>
        </p:txBody>
      </p:sp>
      <p:sp>
        <p:nvSpPr>
          <p:cNvPr id="138248" name="Text Box 8"/>
          <p:cNvSpPr txBox="1">
            <a:spLocks noChangeArrowheads="1"/>
          </p:cNvSpPr>
          <p:nvPr/>
        </p:nvSpPr>
        <p:spPr bwMode="auto">
          <a:xfrm>
            <a:off x="5410200" y="1447800"/>
            <a:ext cx="1524000" cy="457200"/>
          </a:xfrm>
          <a:prstGeom prst="rect">
            <a:avLst/>
          </a:prstGeom>
          <a:noFill/>
          <a:ln w="9525">
            <a:noFill/>
            <a:miter lim="800000"/>
            <a:headEnd/>
            <a:tailEnd/>
          </a:ln>
        </p:spPr>
        <p:txBody>
          <a:bodyPr>
            <a:spAutoFit/>
          </a:bodyPr>
          <a:lstStyle/>
          <a:p>
            <a:pPr algn="l" fontAlgn="base">
              <a:spcBef>
                <a:spcPct val="50000"/>
              </a:spcBef>
            </a:pPr>
            <a:r>
              <a:rPr kumimoji="0" lang="en-US" sz="2400" b="1">
                <a:solidFill>
                  <a:srgbClr val="FF3300"/>
                </a:solidFill>
                <a:latin typeface="Arial" charset="0"/>
              </a:rPr>
              <a:t>Scarp</a:t>
            </a:r>
          </a:p>
        </p:txBody>
      </p:sp>
      <p:sp>
        <p:nvSpPr>
          <p:cNvPr id="163844" name="Rectangle 4"/>
          <p:cNvSpPr>
            <a:spLocks noChangeArrowheads="1"/>
          </p:cNvSpPr>
          <p:nvPr/>
        </p:nvSpPr>
        <p:spPr bwMode="auto">
          <a:xfrm>
            <a:off x="457200" y="4572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wedge">
                                      <p:cBhvr>
                                        <p:cTn id="7" dur="2000"/>
                                        <p:tgtEl>
                                          <p:spTgt spid="13824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8243"/>
                                        </p:tgtEl>
                                        <p:attrNameLst>
                                          <p:attrName>style.visibility</p:attrName>
                                        </p:attrNameLst>
                                      </p:cBhvr>
                                      <p:to>
                                        <p:strVal val="visible"/>
                                      </p:to>
                                    </p:set>
                                    <p:animEffect transition="in" filter="wedge">
                                      <p:cBhvr>
                                        <p:cTn id="10" dur="2000"/>
                                        <p:tgtEl>
                                          <p:spTgt spid="13824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38244"/>
                                        </p:tgtEl>
                                        <p:attrNameLst>
                                          <p:attrName>style.visibility</p:attrName>
                                        </p:attrNameLst>
                                      </p:cBhvr>
                                      <p:to>
                                        <p:strVal val="visible"/>
                                      </p:to>
                                    </p:set>
                                    <p:animEffect transition="in" filter="wedge">
                                      <p:cBhvr>
                                        <p:cTn id="13" dur="2000"/>
                                        <p:tgtEl>
                                          <p:spTgt spid="13824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38246"/>
                                        </p:tgtEl>
                                        <p:attrNameLst>
                                          <p:attrName>style.visibility</p:attrName>
                                        </p:attrNameLst>
                                      </p:cBhvr>
                                      <p:to>
                                        <p:strVal val="visible"/>
                                      </p:to>
                                    </p:set>
                                    <p:animEffect transition="in" filter="plus(in)">
                                      <p:cBhvr>
                                        <p:cTn id="18" dur="2000"/>
                                        <p:tgtEl>
                                          <p:spTgt spid="138246"/>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38248"/>
                                        </p:tgtEl>
                                        <p:attrNameLst>
                                          <p:attrName>style.visibility</p:attrName>
                                        </p:attrNameLst>
                                      </p:cBhvr>
                                      <p:to>
                                        <p:strVal val="visible"/>
                                      </p:to>
                                    </p:set>
                                    <p:animEffect transition="in" filter="plus(in)">
                                      <p:cBhvr>
                                        <p:cTn id="21" dur="2000"/>
                                        <p:tgtEl>
                                          <p:spTgt spid="138248"/>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138247"/>
                                        </p:tgtEl>
                                        <p:attrNameLst>
                                          <p:attrName>style.visibility</p:attrName>
                                        </p:attrNameLst>
                                      </p:cBhvr>
                                      <p:to>
                                        <p:strVal val="visible"/>
                                      </p:to>
                                    </p:set>
                                    <p:animEffect transition="in" filter="plus(in)">
                                      <p:cBhvr>
                                        <p:cTn id="24" dur="20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P spid="138244" grpId="0" animBg="1"/>
      <p:bldP spid="138246" grpId="0" animBg="1"/>
      <p:bldP spid="138247" grpId="0" animBg="1"/>
      <p:bldP spid="1382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457200" y="1789113"/>
            <a:ext cx="8305800" cy="3810000"/>
          </a:xfrm>
          <a:prstGeom prst="rect">
            <a:avLst/>
          </a:prstGeom>
          <a:noFill/>
          <a:ln w="9525">
            <a:noFill/>
            <a:miter lim="800000"/>
            <a:headEnd/>
            <a:tailEnd/>
          </a:ln>
        </p:spPr>
        <p:txBody>
          <a:bodyPr>
            <a:spAutoFit/>
          </a:bodyPr>
          <a:lstStyle/>
          <a:p>
            <a:pPr algn="l" fontAlgn="base">
              <a:lnSpc>
                <a:spcPct val="120000"/>
              </a:lnSpc>
              <a:spcBef>
                <a:spcPct val="50000"/>
              </a:spcBef>
              <a:buClr>
                <a:srgbClr val="FF3300"/>
              </a:buClr>
              <a:buSzPct val="125000"/>
              <a:buFont typeface="Wingdings" pitchFamily="2" charset="2"/>
              <a:buChar char="Ø"/>
            </a:pPr>
            <a:r>
              <a:rPr kumimoji="0" lang="en-US" sz="2200" b="1">
                <a:latin typeface="Arial" charset="0"/>
              </a:rPr>
              <a:t>They are normally associated with areas of folded surfaces and or mountainous regions. </a:t>
            </a:r>
          </a:p>
          <a:p>
            <a:pPr algn="l" fontAlgn="base">
              <a:lnSpc>
                <a:spcPct val="120000"/>
              </a:lnSpc>
              <a:spcBef>
                <a:spcPct val="50000"/>
              </a:spcBef>
              <a:buClr>
                <a:srgbClr val="FF3300"/>
              </a:buClr>
              <a:buSzPct val="125000"/>
              <a:buFont typeface="Wingdings" pitchFamily="2" charset="2"/>
              <a:buChar char="Ø"/>
            </a:pPr>
            <a:r>
              <a:rPr kumimoji="0" lang="en-US" sz="2200" b="1">
                <a:latin typeface="Arial" charset="0"/>
              </a:rPr>
              <a:t>The dip angles of thrust faults are normally not as steep as a normal fault. </a:t>
            </a:r>
          </a:p>
          <a:p>
            <a:pPr algn="l" fontAlgn="base">
              <a:lnSpc>
                <a:spcPct val="120000"/>
              </a:lnSpc>
              <a:spcBef>
                <a:spcPct val="50000"/>
              </a:spcBef>
              <a:buClr>
                <a:srgbClr val="FF3300"/>
              </a:buClr>
              <a:buSzPct val="125000"/>
              <a:buFont typeface="Wingdings" pitchFamily="2" charset="2"/>
              <a:buChar char="Ø"/>
            </a:pPr>
            <a:r>
              <a:rPr kumimoji="0" lang="en-US" sz="2200" b="1">
                <a:latin typeface="Arial" charset="0"/>
              </a:rPr>
              <a:t> In the 1994 Northridge, California event, a deep thrust fault located about 18 km under the city of Los Angeles produced an earthquake that registered a magnitude of 6.7.</a:t>
            </a:r>
          </a:p>
          <a:p>
            <a:pPr algn="l" fontAlgn="base">
              <a:lnSpc>
                <a:spcPct val="120000"/>
              </a:lnSpc>
              <a:spcBef>
                <a:spcPct val="50000"/>
              </a:spcBef>
              <a:buClr>
                <a:srgbClr val="FF3300"/>
              </a:buClr>
              <a:buSzPct val="125000"/>
              <a:buFont typeface="Wingdings" pitchFamily="2" charset="2"/>
              <a:buNone/>
            </a:pPr>
            <a:endParaRPr kumimoji="0" lang="en-US" sz="2200" b="1">
              <a:latin typeface="Arial" charset="0"/>
            </a:endParaRPr>
          </a:p>
        </p:txBody>
      </p:sp>
      <p:sp>
        <p:nvSpPr>
          <p:cNvPr id="22531" name="Text Box 3"/>
          <p:cNvSpPr txBox="1">
            <a:spLocks noChangeArrowheads="1"/>
          </p:cNvSpPr>
          <p:nvPr/>
        </p:nvSpPr>
        <p:spPr bwMode="auto">
          <a:xfrm>
            <a:off x="2667000" y="471488"/>
            <a:ext cx="4419600" cy="519112"/>
          </a:xfrm>
          <a:prstGeom prst="rect">
            <a:avLst/>
          </a:prstGeom>
          <a:noFill/>
          <a:ln w="9525">
            <a:noFill/>
            <a:miter lim="800000"/>
            <a:headEnd/>
            <a:tailEnd/>
          </a:ln>
        </p:spPr>
        <p:txBody>
          <a:bodyPr>
            <a:spAutoFit/>
          </a:bodyPr>
          <a:lstStyle/>
          <a:p>
            <a:pPr algn="l" fontAlgn="base">
              <a:spcBef>
                <a:spcPct val="50000"/>
              </a:spcBef>
            </a:pPr>
            <a:r>
              <a:rPr kumimoji="0" lang="en-US" sz="2800" b="1">
                <a:solidFill>
                  <a:srgbClr val="FF3300"/>
                </a:solidFill>
                <a:latin typeface="Arial" charset="0"/>
              </a:rPr>
              <a:t>Reverse Dip-Slip Fault</a:t>
            </a:r>
            <a:r>
              <a:rPr kumimoji="0" lang="en-US" sz="2800">
                <a:solidFill>
                  <a:srgbClr val="FF3300"/>
                </a:solidFill>
                <a:latin typeface="Arial" charset="0"/>
              </a:rPr>
              <a:t> </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 calcmode="lin" valueType="num">
                                      <p:cBhvr additive="base">
                                        <p:cTn id="7" dur="500" fill="hold"/>
                                        <p:tgtEl>
                                          <p:spTgt spid="13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6">
                                            <p:txEl>
                                              <p:pRg st="1" end="1"/>
                                            </p:txEl>
                                          </p:spTgt>
                                        </p:tgtEl>
                                        <p:attrNameLst>
                                          <p:attrName>style.visibility</p:attrName>
                                        </p:attrNameLst>
                                      </p:cBhvr>
                                      <p:to>
                                        <p:strVal val="visible"/>
                                      </p:to>
                                    </p:set>
                                    <p:anim calcmode="lin" valueType="num">
                                      <p:cBhvr additive="base">
                                        <p:cTn id="13" dur="500" fill="hold"/>
                                        <p:tgtEl>
                                          <p:spTgt spid="139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6">
                                            <p:txEl>
                                              <p:pRg st="2" end="2"/>
                                            </p:txEl>
                                          </p:spTgt>
                                        </p:tgtEl>
                                        <p:attrNameLst>
                                          <p:attrName>style.visibility</p:attrName>
                                        </p:attrNameLst>
                                      </p:cBhvr>
                                      <p:to>
                                        <p:strVal val="visible"/>
                                      </p:to>
                                    </p:set>
                                    <p:anim calcmode="lin" valueType="num">
                                      <p:cBhvr additive="base">
                                        <p:cTn id="19" dur="500" fill="hold"/>
                                        <p:tgtEl>
                                          <p:spTgt spid="139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2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81000" y="990600"/>
            <a:ext cx="8763000" cy="1535113"/>
          </a:xfrm>
          <a:prstGeom prst="rect">
            <a:avLst/>
          </a:prstGeom>
          <a:noFill/>
          <a:ln w="9525">
            <a:noFill/>
            <a:miter lim="800000"/>
            <a:headEnd/>
            <a:tailEnd/>
          </a:ln>
        </p:spPr>
        <p:txBody>
          <a:bodyPr>
            <a:spAutoFit/>
          </a:bodyPr>
          <a:lstStyle/>
          <a:p>
            <a:pPr algn="l" fontAlgn="base">
              <a:lnSpc>
                <a:spcPct val="120000"/>
              </a:lnSpc>
              <a:spcBef>
                <a:spcPct val="50000"/>
              </a:spcBef>
            </a:pPr>
            <a:r>
              <a:rPr kumimoji="0" lang="en-US" b="1">
                <a:latin typeface="Arial" charset="0"/>
              </a:rPr>
              <a:t>The Sierra Nevada in California is bounded on the east by a great fault scarp that produced a magnitude 8 earthquake in 1872. The scarp rises over 10,000 feet. Mount Whitney, highest point in the conterminous U.S., is just out of the picture to the left. </a:t>
            </a:r>
          </a:p>
        </p:txBody>
      </p:sp>
      <p:pic>
        <p:nvPicPr>
          <p:cNvPr id="140291" name="Picture 3" descr="Sierra Nevada at Manzanar"/>
          <p:cNvPicPr>
            <a:picLocks noChangeAspect="1" noChangeArrowheads="1"/>
          </p:cNvPicPr>
          <p:nvPr/>
        </p:nvPicPr>
        <p:blipFill>
          <a:blip r:embed="rId2"/>
          <a:srcRect/>
          <a:stretch>
            <a:fillRect/>
          </a:stretch>
        </p:blipFill>
        <p:spPr bwMode="auto">
          <a:xfrm>
            <a:off x="2057400" y="2809875"/>
            <a:ext cx="4991100" cy="3743325"/>
          </a:xfrm>
          <a:prstGeom prst="rect">
            <a:avLst/>
          </a:prstGeom>
          <a:noFill/>
          <a:ln w="63500">
            <a:solidFill>
              <a:srgbClr val="000099"/>
            </a:solidFill>
            <a:miter lim="800000"/>
            <a:headEnd/>
            <a:tailEnd/>
          </a:ln>
        </p:spPr>
      </p:pic>
      <p:sp>
        <p:nvSpPr>
          <p:cNvPr id="163844" name="Rectangle 4"/>
          <p:cNvSpPr>
            <a:spLocks noChangeArrowheads="1"/>
          </p:cNvSpPr>
          <p:nvPr/>
        </p:nvSpPr>
        <p:spPr bwMode="auto">
          <a:xfrm>
            <a:off x="533400" y="3048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dirty="0">
                <a:effectLst>
                  <a:outerShdw blurRad="38100" dist="38100" dir="2700000" algn="tl">
                    <a:srgbClr val="FFFFFF"/>
                  </a:outerShdw>
                </a:effectLst>
                <a:latin typeface="Times New Roman" pitchFamily="18" charset="0"/>
              </a:rPr>
              <a:t>Normal dip-slip fault</a:t>
            </a:r>
            <a:br>
              <a:rPr kumimoji="0" lang="en-US" sz="3200" b="1" dirty="0">
                <a:effectLst>
                  <a:outerShdw blurRad="38100" dist="38100" dir="2700000" algn="tl">
                    <a:srgbClr val="FFFFFF"/>
                  </a:outerShdw>
                </a:effectLst>
                <a:latin typeface="Times New Roman" pitchFamily="18" charset="0"/>
              </a:rPr>
            </a:br>
            <a:r>
              <a:rPr lang="en-US" sz="16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40291"/>
                                        </p:tgtEl>
                                        <p:attrNameLst>
                                          <p:attrName>style.visibility</p:attrName>
                                        </p:attrNameLst>
                                      </p:cBhvr>
                                      <p:to>
                                        <p:strVal val="visible"/>
                                      </p:to>
                                    </p:set>
                                    <p:animEffect transition="in" filter="wedge">
                                      <p:cBhvr>
                                        <p:cTn id="13" dur="20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533400" y="1454150"/>
            <a:ext cx="8153400" cy="4043363"/>
          </a:xfrm>
          <a:prstGeom prst="rect">
            <a:avLst/>
          </a:prstGeom>
          <a:noFill/>
          <a:ln w="9525">
            <a:noFill/>
            <a:miter lim="800000"/>
            <a:headEnd/>
            <a:tailEnd/>
          </a:ln>
        </p:spPr>
        <p:txBody>
          <a:bodyPr>
            <a:spAutoFit/>
          </a:bodyPr>
          <a:lstStyle/>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The night of 17 August , 1959</a:t>
            </a:r>
            <a:r>
              <a:rPr kumimoji="0" lang="en-US" sz="1800">
                <a:latin typeface="Arial" charset="0"/>
              </a:rPr>
              <a:t> </a:t>
            </a:r>
            <a:r>
              <a:rPr kumimoji="0" lang="en-US" sz="2200">
                <a:latin typeface="Arial" charset="0"/>
              </a:rPr>
              <a:t>marks the anniversary of a little talked about yet profoundly significant earthquake known as the Hebgen Lake, or Montana-Yellowstone Earthquake.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On that night nearly 18,000 campers and park personnel, felt a shock that had originated ten miles below the surface in the vicinity of the Madison River Canyon.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As a result of that  7.1 magnitude earthquake, 43 million cubic yards of rock slid as a block into the Madison Canyon daming up the Madison River, below Hebgen Dam. </a:t>
            </a:r>
          </a:p>
        </p:txBody>
      </p:sp>
      <p:sp>
        <p:nvSpPr>
          <p:cNvPr id="24579" name="Text Box 3"/>
          <p:cNvSpPr txBox="1">
            <a:spLocks noChangeArrowheads="1"/>
          </p:cNvSpPr>
          <p:nvPr/>
        </p:nvSpPr>
        <p:spPr bwMode="auto">
          <a:xfrm>
            <a:off x="2667000" y="471488"/>
            <a:ext cx="4419600" cy="946150"/>
          </a:xfrm>
          <a:prstGeom prst="rect">
            <a:avLst/>
          </a:prstGeom>
          <a:noFill/>
          <a:ln w="9525">
            <a:noFill/>
            <a:miter lim="800000"/>
            <a:headEnd/>
            <a:tailEnd/>
          </a:ln>
        </p:spPr>
        <p:txBody>
          <a:bodyPr>
            <a:spAutoFit/>
          </a:bodyPr>
          <a:lstStyle/>
          <a:p>
            <a:pPr fontAlgn="base">
              <a:spcBef>
                <a:spcPct val="50000"/>
              </a:spcBef>
            </a:pPr>
            <a:r>
              <a:rPr kumimoji="0" lang="en-US" sz="2800" b="1">
                <a:solidFill>
                  <a:srgbClr val="FF3300"/>
                </a:solidFill>
                <a:latin typeface="Arial" charset="0"/>
              </a:rPr>
              <a:t>Reverse Dip-Slip Fault (Real Example)</a:t>
            </a:r>
            <a:r>
              <a:rPr kumimoji="0" lang="en-US" sz="2800">
                <a:solidFill>
                  <a:srgbClr val="FF3300"/>
                </a:solidFill>
                <a:latin typeface="Arial" charset="0"/>
              </a:rPr>
              <a:t> </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 calcmode="lin" valueType="num">
                                      <p:cBhvr additive="base">
                                        <p:cTn id="13"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14">
                                            <p:txEl>
                                              <p:pRg st="2" end="2"/>
                                            </p:txEl>
                                          </p:spTgt>
                                        </p:tgtEl>
                                        <p:attrNameLst>
                                          <p:attrName>style.visibility</p:attrName>
                                        </p:attrNameLst>
                                      </p:cBhvr>
                                      <p:to>
                                        <p:strVal val="visible"/>
                                      </p:to>
                                    </p:set>
                                    <p:anim calcmode="lin" valueType="num">
                                      <p:cBhvr additive="base">
                                        <p:cTn id="19"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685800" y="1447800"/>
            <a:ext cx="7772400" cy="4613275"/>
          </a:xfrm>
          <a:prstGeom prst="rect">
            <a:avLst/>
          </a:prstGeom>
          <a:noFill/>
          <a:ln w="9525">
            <a:noFill/>
            <a:miter lim="800000"/>
            <a:headEnd/>
            <a:tailEnd/>
          </a:ln>
        </p:spPr>
        <p:txBody>
          <a:bodyPr>
            <a:spAutoFit/>
          </a:bodyPr>
          <a:lstStyle/>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The lake basin behind Hebgen dam tilted with the south side rising and the north side dropping.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This caused a seische...a lake tsunami...that crested the dam four times and kept the lake in motion for nearly 11 hours.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The shock wave was felt in an area of 500,000 sqaure miles. It caused wells to fluxuate in Texas and and as far away as Hawaii and Puerto Rico.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Nine people lost their lives and 19 were listed as missing in this event. </a:t>
            </a:r>
          </a:p>
        </p:txBody>
      </p:sp>
      <p:sp>
        <p:nvSpPr>
          <p:cNvPr id="25603" name="Text Box 3"/>
          <p:cNvSpPr txBox="1">
            <a:spLocks noChangeArrowheads="1"/>
          </p:cNvSpPr>
          <p:nvPr/>
        </p:nvSpPr>
        <p:spPr bwMode="auto">
          <a:xfrm>
            <a:off x="2667000" y="471488"/>
            <a:ext cx="4419600" cy="946150"/>
          </a:xfrm>
          <a:prstGeom prst="rect">
            <a:avLst/>
          </a:prstGeom>
          <a:noFill/>
          <a:ln w="9525">
            <a:noFill/>
            <a:miter lim="800000"/>
            <a:headEnd/>
            <a:tailEnd/>
          </a:ln>
        </p:spPr>
        <p:txBody>
          <a:bodyPr>
            <a:spAutoFit/>
          </a:bodyPr>
          <a:lstStyle/>
          <a:p>
            <a:pPr fontAlgn="base">
              <a:spcBef>
                <a:spcPct val="50000"/>
              </a:spcBef>
            </a:pPr>
            <a:r>
              <a:rPr kumimoji="0" lang="en-US" sz="2800" b="1">
                <a:solidFill>
                  <a:srgbClr val="FF3300"/>
                </a:solidFill>
                <a:latin typeface="Arial" charset="0"/>
              </a:rPr>
              <a:t>Reverse Dip-Slip Fault (Real Example)</a:t>
            </a:r>
            <a:r>
              <a:rPr kumimoji="0" lang="en-US" sz="2800">
                <a:solidFill>
                  <a:srgbClr val="FF3300"/>
                </a:solidFill>
                <a:latin typeface="Arial" charset="0"/>
              </a:rPr>
              <a:t> </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Normal dip-slip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8">
                                            <p:txEl>
                                              <p:pRg st="2" end="2"/>
                                            </p:txEl>
                                          </p:spTgt>
                                        </p:tgtEl>
                                        <p:attrNameLst>
                                          <p:attrName>style.visibility</p:attrName>
                                        </p:attrNameLst>
                                      </p:cBhvr>
                                      <p:to>
                                        <p:strVal val="visible"/>
                                      </p:to>
                                    </p:set>
                                    <p:anim calcmode="lin" valueType="num">
                                      <p:cBhvr additive="base">
                                        <p:cTn id="19" dur="500" fill="hold"/>
                                        <p:tgtEl>
                                          <p:spTgt spid="142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338">
                                            <p:txEl>
                                              <p:pRg st="3" end="3"/>
                                            </p:txEl>
                                          </p:spTgt>
                                        </p:tgtEl>
                                        <p:attrNameLst>
                                          <p:attrName>style.visibility</p:attrName>
                                        </p:attrNameLst>
                                      </p:cBhvr>
                                      <p:to>
                                        <p:strVal val="visible"/>
                                      </p:to>
                                    </p:set>
                                    <p:anim calcmode="lin" valueType="num">
                                      <p:cBhvr additive="base">
                                        <p:cTn id="25" dur="500" fill="hold"/>
                                        <p:tgtEl>
                                          <p:spTgt spid="142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28600" y="1600200"/>
            <a:ext cx="8610600" cy="4037013"/>
          </a:xfrm>
          <a:prstGeom prst="rect">
            <a:avLst/>
          </a:prstGeom>
          <a:noFill/>
          <a:ln w="57150">
            <a:noFill/>
            <a:miter lim="800000"/>
            <a:headEnd/>
            <a:tailEnd/>
          </a:ln>
        </p:spPr>
        <p:txBody>
          <a:bodyPr>
            <a:spAutoFit/>
          </a:bodyPr>
          <a:lstStyle/>
          <a:p>
            <a:pPr algn="l" fontAlgn="base">
              <a:lnSpc>
                <a:spcPct val="120000"/>
              </a:lnSpc>
              <a:buClr>
                <a:srgbClr val="CC3300"/>
              </a:buClr>
              <a:buSzPct val="125000"/>
              <a:buFont typeface="Wingdings" pitchFamily="2" charset="2"/>
              <a:buChar char="Ø"/>
            </a:pPr>
            <a:r>
              <a:rPr kumimoji="0" lang="en-US" sz="2200">
                <a:latin typeface="Arial" charset="0"/>
              </a:rPr>
              <a:t>A shallow-dipping reverse fault which terminates before it reaches the surface. When it breaks, therefore, it may produce uplift, but never any clear surface rupture. </a:t>
            </a:r>
          </a:p>
          <a:p>
            <a:pPr algn="l" fontAlgn="base">
              <a:lnSpc>
                <a:spcPct val="120000"/>
              </a:lnSpc>
            </a:pPr>
            <a:endParaRPr kumimoji="0" lang="en-US" sz="2200">
              <a:latin typeface="Arial" charset="0"/>
            </a:endParaRPr>
          </a:p>
          <a:p>
            <a:pPr algn="l" fontAlgn="base">
              <a:lnSpc>
                <a:spcPct val="120000"/>
              </a:lnSpc>
              <a:buClr>
                <a:srgbClr val="CC3300"/>
              </a:buClr>
              <a:buSzPct val="125000"/>
              <a:buFont typeface="Wingdings" pitchFamily="2" charset="2"/>
              <a:buChar char="Ø"/>
            </a:pPr>
            <a:r>
              <a:rPr kumimoji="0" lang="en-US" sz="2200">
                <a:latin typeface="Arial" charset="0"/>
              </a:rPr>
              <a:t>Many still-unknown blind thrust faults may exist in southern California. Two examples of known blind thrust faults: the Elysian Park Thrust, which runs underneath downtown Los Angeles and the Northridge Thrust Fault, which ruptured in the 1994 Northridge quake.</a:t>
            </a:r>
            <a:br>
              <a:rPr kumimoji="0" lang="en-US" sz="2200">
                <a:latin typeface="Arial" charset="0"/>
              </a:rPr>
            </a:br>
            <a:endParaRPr kumimoji="0" lang="en-US" sz="1800">
              <a:latin typeface="Arial" charset="0"/>
            </a:endParaRPr>
          </a:p>
        </p:txBody>
      </p:sp>
      <p:sp>
        <p:nvSpPr>
          <p:cNvPr id="26627" name="Rectangle 3"/>
          <p:cNvSpPr>
            <a:spLocks noChangeArrowheads="1"/>
          </p:cNvSpPr>
          <p:nvPr/>
        </p:nvSpPr>
        <p:spPr bwMode="auto">
          <a:xfrm>
            <a:off x="3352800" y="547688"/>
            <a:ext cx="3032125" cy="519112"/>
          </a:xfrm>
          <a:prstGeom prst="rect">
            <a:avLst/>
          </a:prstGeom>
          <a:noFill/>
          <a:ln w="57150">
            <a:noFill/>
            <a:miter lim="800000"/>
            <a:headEnd/>
            <a:tailEnd/>
          </a:ln>
        </p:spPr>
        <p:txBody>
          <a:bodyPr wrap="none">
            <a:spAutoFit/>
          </a:bodyPr>
          <a:lstStyle/>
          <a:p>
            <a:pPr algn="l" fontAlgn="base"/>
            <a:r>
              <a:rPr kumimoji="0" lang="en-US" sz="2800" b="1">
                <a:solidFill>
                  <a:srgbClr val="FF3300"/>
                </a:solidFill>
                <a:latin typeface="Arial" charset="0"/>
              </a:rPr>
              <a:t>Blind thrust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Blind thrust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additive="base">
                                        <p:cTn id="7"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2" end="2"/>
                                            </p:txEl>
                                          </p:spTgt>
                                        </p:tgtEl>
                                        <p:attrNameLst>
                                          <p:attrName>style.visibility</p:attrName>
                                        </p:attrNameLst>
                                      </p:cBhvr>
                                      <p:to>
                                        <p:strVal val="visible"/>
                                      </p:to>
                                    </p:set>
                                    <p:anim calcmode="lin" valueType="num">
                                      <p:cBhvr additive="base">
                                        <p:cTn id="13" dur="500" fill="hold"/>
                                        <p:tgtEl>
                                          <p:spTgt spid="143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blindani"/>
          <p:cNvPicPr>
            <a:picLocks noChangeAspect="1" noChangeArrowheads="1" noCrop="1"/>
          </p:cNvPicPr>
          <p:nvPr/>
        </p:nvPicPr>
        <p:blipFill>
          <a:blip r:embed="rId2"/>
          <a:srcRect/>
          <a:stretch>
            <a:fillRect/>
          </a:stretch>
        </p:blipFill>
        <p:spPr bwMode="auto">
          <a:xfrm>
            <a:off x="1066800" y="1562100"/>
            <a:ext cx="7010400" cy="4381500"/>
          </a:xfrm>
          <a:prstGeom prst="rect">
            <a:avLst/>
          </a:prstGeom>
          <a:noFill/>
          <a:ln w="9525">
            <a:noFill/>
            <a:miter lim="800000"/>
            <a:headEnd/>
            <a:tailEnd/>
          </a:ln>
        </p:spPr>
      </p:pic>
      <p:sp>
        <p:nvSpPr>
          <p:cNvPr id="27651" name="Rectangle 3"/>
          <p:cNvSpPr>
            <a:spLocks noChangeArrowheads="1"/>
          </p:cNvSpPr>
          <p:nvPr/>
        </p:nvSpPr>
        <p:spPr bwMode="auto">
          <a:xfrm>
            <a:off x="3352800" y="547688"/>
            <a:ext cx="3032125" cy="519112"/>
          </a:xfrm>
          <a:prstGeom prst="rect">
            <a:avLst/>
          </a:prstGeom>
          <a:noFill/>
          <a:ln w="57150">
            <a:noFill/>
            <a:miter lim="800000"/>
            <a:headEnd/>
            <a:tailEnd/>
          </a:ln>
        </p:spPr>
        <p:txBody>
          <a:bodyPr wrap="none">
            <a:spAutoFit/>
          </a:bodyPr>
          <a:lstStyle/>
          <a:p>
            <a:pPr algn="l" fontAlgn="base"/>
            <a:r>
              <a:rPr kumimoji="0" lang="en-US" sz="2800" b="1">
                <a:solidFill>
                  <a:srgbClr val="FF3300"/>
                </a:solidFill>
                <a:latin typeface="Arial" charset="0"/>
              </a:rPr>
              <a:t>Blind thrust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Blind thrust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ppt_x"/>
                                          </p:val>
                                        </p:tav>
                                        <p:tav tm="100000">
                                          <p:val>
                                            <p:strVal val="#ppt_x"/>
                                          </p:val>
                                        </p:tav>
                                      </p:tavLst>
                                    </p:anim>
                                    <p:anim calcmode="lin" valueType="num">
                                      <p:cBhvr additive="base">
                                        <p:cTn id="8" dur="500" fill="hold"/>
                                        <p:tgtEl>
                                          <p:spTgt spid="144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457200" y="968375"/>
            <a:ext cx="8305800" cy="5584825"/>
          </a:xfrm>
          <a:prstGeom prst="rect">
            <a:avLst/>
          </a:prstGeom>
          <a:noFill/>
          <a:ln w="9525">
            <a:noFill/>
            <a:miter lim="800000"/>
            <a:headEnd/>
            <a:tailEnd/>
          </a:ln>
        </p:spPr>
        <p:txBody>
          <a:bodyPr>
            <a:spAutoFit/>
          </a:bodyPr>
          <a:lstStyle/>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Movement on a strike strip fault is generally horizontal.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On the surface, scarps form as hills crossing the fault zone are torn apart by movement over time. Actually anything crossing this fault zone is either slowly torn apart, or offset.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Probably the most well known and well studied fault is the transcurrent (strike-slip) fault known as the San Andreas fault of California.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This fault marks the margin line between the Pacific and North American Plates. </a:t>
            </a:r>
          </a:p>
          <a:p>
            <a:pPr algn="l" fontAlgn="base">
              <a:lnSpc>
                <a:spcPct val="120000"/>
              </a:lnSpc>
              <a:spcBef>
                <a:spcPct val="50000"/>
              </a:spcBef>
              <a:buClr>
                <a:srgbClr val="CC3300"/>
              </a:buClr>
              <a:buSzPct val="125000"/>
              <a:buFont typeface="Wingdings" pitchFamily="2" charset="2"/>
              <a:buChar char="Ø"/>
            </a:pPr>
            <a:r>
              <a:rPr kumimoji="0" lang="en-US" sz="2200">
                <a:latin typeface="Arial" charset="0"/>
              </a:rPr>
              <a:t>Rivers crossing the fault line are called offset streams and are classic signatures of fault activity along the San Andreas. These faults can be very long, the San Andreas is nearly 600 miles long. </a:t>
            </a:r>
          </a:p>
        </p:txBody>
      </p:sp>
      <p:sp>
        <p:nvSpPr>
          <p:cNvPr id="28675" name="Text Box 3"/>
          <p:cNvSpPr txBox="1">
            <a:spLocks noChangeArrowheads="1"/>
          </p:cNvSpPr>
          <p:nvPr/>
        </p:nvSpPr>
        <p:spPr bwMode="auto">
          <a:xfrm>
            <a:off x="2590800" y="319088"/>
            <a:ext cx="3733800" cy="519112"/>
          </a:xfrm>
          <a:prstGeom prst="rect">
            <a:avLst/>
          </a:prstGeom>
          <a:noFill/>
          <a:ln w="9525">
            <a:noFill/>
            <a:miter lim="800000"/>
            <a:headEnd/>
            <a:tailEnd/>
          </a:ln>
        </p:spPr>
        <p:txBody>
          <a:bodyPr>
            <a:spAutoFit/>
          </a:bodyPr>
          <a:lstStyle/>
          <a:p>
            <a:pPr fontAlgn="base">
              <a:spcBef>
                <a:spcPct val="50000"/>
              </a:spcBef>
            </a:pPr>
            <a:r>
              <a:rPr kumimoji="0" lang="en-US" sz="2800" b="1">
                <a:solidFill>
                  <a:srgbClr val="FF3300"/>
                </a:solidFill>
                <a:latin typeface="Arial" charset="0"/>
              </a:rPr>
              <a:t>Strike-Slip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Strike 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410">
                                            <p:txEl>
                                              <p:pRg st="2" end="2"/>
                                            </p:txEl>
                                          </p:spTgt>
                                        </p:tgtEl>
                                        <p:attrNameLst>
                                          <p:attrName>style.visibility</p:attrName>
                                        </p:attrNameLst>
                                      </p:cBhvr>
                                      <p:to>
                                        <p:strVal val="visible"/>
                                      </p:to>
                                    </p:set>
                                    <p:anim calcmode="lin" valueType="num">
                                      <p:cBhvr additive="base">
                                        <p:cTn id="19" dur="500" fill="hold"/>
                                        <p:tgtEl>
                                          <p:spTgt spid="145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0">
                                            <p:txEl>
                                              <p:pRg st="3" end="3"/>
                                            </p:txEl>
                                          </p:spTgt>
                                        </p:tgtEl>
                                        <p:attrNameLst>
                                          <p:attrName>style.visibility</p:attrName>
                                        </p:attrNameLst>
                                      </p:cBhvr>
                                      <p:to>
                                        <p:strVal val="visible"/>
                                      </p:to>
                                    </p:set>
                                    <p:anim calcmode="lin" valueType="num">
                                      <p:cBhvr additive="base">
                                        <p:cTn id="25" dur="500" fill="hold"/>
                                        <p:tgtEl>
                                          <p:spTgt spid="1454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410">
                                            <p:txEl>
                                              <p:pRg st="4" end="4"/>
                                            </p:txEl>
                                          </p:spTgt>
                                        </p:tgtEl>
                                        <p:attrNameLst>
                                          <p:attrName>style.visibility</p:attrName>
                                        </p:attrNameLst>
                                      </p:cBhvr>
                                      <p:to>
                                        <p:strVal val="visible"/>
                                      </p:to>
                                    </p:set>
                                    <p:anim calcmode="lin" valueType="num">
                                      <p:cBhvr additive="base">
                                        <p:cTn id="31" dur="500" fill="hold"/>
                                        <p:tgtEl>
                                          <p:spTgt spid="1454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slip"/>
          <p:cNvPicPr>
            <a:picLocks noChangeAspect="1" noChangeArrowheads="1" noCrop="1"/>
          </p:cNvPicPr>
          <p:nvPr/>
        </p:nvPicPr>
        <p:blipFill>
          <a:blip r:embed="rId2"/>
          <a:srcRect/>
          <a:stretch>
            <a:fillRect/>
          </a:stretch>
        </p:blipFill>
        <p:spPr bwMode="auto">
          <a:xfrm>
            <a:off x="76200" y="1143000"/>
            <a:ext cx="8839200" cy="5238750"/>
          </a:xfrm>
          <a:prstGeom prst="rect">
            <a:avLst/>
          </a:prstGeom>
          <a:noFill/>
          <a:ln w="9525">
            <a:noFill/>
            <a:miter lim="800000"/>
            <a:headEnd/>
            <a:tailEnd/>
          </a:ln>
        </p:spPr>
      </p:pic>
      <p:sp>
        <p:nvSpPr>
          <p:cNvPr id="29699" name="Text Box 3"/>
          <p:cNvSpPr txBox="1">
            <a:spLocks noChangeArrowheads="1"/>
          </p:cNvSpPr>
          <p:nvPr/>
        </p:nvSpPr>
        <p:spPr bwMode="auto">
          <a:xfrm>
            <a:off x="2590800" y="533400"/>
            <a:ext cx="3733800" cy="519113"/>
          </a:xfrm>
          <a:prstGeom prst="rect">
            <a:avLst/>
          </a:prstGeom>
          <a:noFill/>
          <a:ln w="9525">
            <a:noFill/>
            <a:miter lim="800000"/>
            <a:headEnd/>
            <a:tailEnd/>
          </a:ln>
        </p:spPr>
        <p:txBody>
          <a:bodyPr>
            <a:spAutoFit/>
          </a:bodyPr>
          <a:lstStyle/>
          <a:p>
            <a:pPr fontAlgn="base">
              <a:spcBef>
                <a:spcPct val="50000"/>
              </a:spcBef>
            </a:pPr>
            <a:r>
              <a:rPr kumimoji="0" lang="en-US" sz="2800" b="1">
                <a:solidFill>
                  <a:srgbClr val="FF3300"/>
                </a:solidFill>
                <a:latin typeface="Arial" charset="0"/>
              </a:rPr>
              <a:t>Strike-Slip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Strike 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randombar(horizontal)">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6553200" y="6324600"/>
            <a:ext cx="1905000" cy="457200"/>
          </a:xfrm>
          <a:prstGeom prst="rect">
            <a:avLst/>
          </a:prstGeom>
          <a:noFill/>
          <a:ln w="9525">
            <a:noFill/>
            <a:miter lim="800000"/>
            <a:headEnd/>
            <a:tailEnd/>
          </a:ln>
        </p:spPr>
        <p:txBody>
          <a:bodyPr/>
          <a:lstStyle/>
          <a:p>
            <a:pPr algn="r" fontAlgn="base"/>
            <a:fld id="{30073E5D-2AEE-4648-92FC-CD7F56EDFA36}" type="slidenum">
              <a:rPr lang="en-US" altLang="ja-JP" sz="1400">
                <a:latin typeface="Times New Roman" pitchFamily="18" charset="0"/>
              </a:rPr>
              <a:pPr algn="r" fontAlgn="base"/>
              <a:t>4</a:t>
            </a:fld>
            <a:endParaRPr lang="en-US" altLang="ja-JP" sz="1400">
              <a:latin typeface="Times New Roman" pitchFamily="18" charset="0"/>
            </a:endParaRPr>
          </a:p>
        </p:txBody>
      </p:sp>
      <p:sp>
        <p:nvSpPr>
          <p:cNvPr id="5123" name="Text Box 3"/>
          <p:cNvSpPr txBox="1">
            <a:spLocks noChangeArrowheads="1"/>
          </p:cNvSpPr>
          <p:nvPr/>
        </p:nvSpPr>
        <p:spPr bwMode="auto">
          <a:xfrm>
            <a:off x="228600" y="969350"/>
            <a:ext cx="9067800" cy="5078313"/>
          </a:xfrm>
          <a:prstGeom prst="rect">
            <a:avLst/>
          </a:prstGeom>
          <a:noFill/>
          <a:ln w="9525">
            <a:noFill/>
            <a:miter lim="800000"/>
            <a:headEnd/>
            <a:tailEnd/>
          </a:ln>
        </p:spPr>
        <p:txBody>
          <a:bodyPr wrap="square">
            <a:spAutoFit/>
          </a:bodyPr>
          <a:lstStyle/>
          <a:p>
            <a:pPr algn="just" eaLnBrk="0" fontAlgn="base" hangingPunct="0">
              <a:lnSpc>
                <a:spcPct val="135000"/>
              </a:lnSpc>
              <a:buClr>
                <a:schemeClr val="accent2"/>
              </a:buClr>
            </a:pPr>
            <a:r>
              <a:rPr kumimoji="0" lang="en-US" b="1" dirty="0" smtClean="0">
                <a:solidFill>
                  <a:srgbClr val="FF0000"/>
                </a:solidFill>
                <a:latin typeface="+mn-lt"/>
                <a:ea typeface="굴림" pitchFamily="34" charset="-127"/>
                <a:cs typeface="Times New Roman" pitchFamily="18" charset="0"/>
              </a:rPr>
              <a:t>Terminology: </a:t>
            </a:r>
            <a:r>
              <a:rPr lang="en-US" dirty="0" smtClean="0">
                <a:latin typeface="+mn-lt"/>
              </a:rPr>
              <a:t>An arched </a:t>
            </a:r>
            <a:r>
              <a:rPr lang="en-US" dirty="0">
                <a:latin typeface="+mn-lt"/>
              </a:rPr>
              <a:t>fold in which the two limbs dip </a:t>
            </a:r>
            <a:r>
              <a:rPr lang="en-US" dirty="0" smtClean="0">
                <a:latin typeface="+mn-lt"/>
              </a:rPr>
              <a:t>away from </a:t>
            </a:r>
            <a:r>
              <a:rPr lang="en-US" dirty="0">
                <a:latin typeface="+mn-lt"/>
              </a:rPr>
              <a:t>one another is called an </a:t>
            </a:r>
            <a:r>
              <a:rPr lang="en-US" i="1" dirty="0" err="1">
                <a:latin typeface="+mn-lt"/>
              </a:rPr>
              <a:t>antiform</a:t>
            </a:r>
            <a:r>
              <a:rPr lang="en-US" dirty="0">
                <a:latin typeface="+mn-lt"/>
              </a:rPr>
              <a:t>, or an </a:t>
            </a:r>
            <a:r>
              <a:rPr lang="en-US" i="1" dirty="0" smtClean="0">
                <a:latin typeface="+mn-lt"/>
              </a:rPr>
              <a:t>anticline</a:t>
            </a:r>
            <a:r>
              <a:rPr lang="en-US" dirty="0" smtClean="0">
                <a:latin typeface="+mn-lt"/>
              </a:rPr>
              <a:t> when </a:t>
            </a:r>
            <a:r>
              <a:rPr lang="en-US" dirty="0">
                <a:latin typeface="+mn-lt"/>
              </a:rPr>
              <a:t>the rocks that form its central part or core are </a:t>
            </a:r>
            <a:r>
              <a:rPr lang="en-US" dirty="0" smtClean="0">
                <a:latin typeface="+mn-lt"/>
              </a:rPr>
              <a:t>older the outer strata. </a:t>
            </a:r>
          </a:p>
          <a:p>
            <a:pPr algn="just" eaLnBrk="0" fontAlgn="base" hangingPunct="0">
              <a:lnSpc>
                <a:spcPct val="135000"/>
              </a:lnSpc>
              <a:buClr>
                <a:schemeClr val="accent2"/>
              </a:buClr>
            </a:pPr>
            <a:r>
              <a:rPr lang="en-US" dirty="0" smtClean="0">
                <a:latin typeface="+mj-lt"/>
              </a:rPr>
              <a:t>A </a:t>
            </a:r>
            <a:r>
              <a:rPr lang="en-US" dirty="0">
                <a:latin typeface="+mj-lt"/>
              </a:rPr>
              <a:t>fold in </a:t>
            </a:r>
            <a:r>
              <a:rPr lang="en-US" dirty="0" smtClean="0">
                <a:latin typeface="+mj-lt"/>
              </a:rPr>
              <a:t>which the </a:t>
            </a:r>
            <a:r>
              <a:rPr lang="en-US" dirty="0">
                <a:latin typeface="+mj-lt"/>
              </a:rPr>
              <a:t>limbs dip towards one another is a </a:t>
            </a:r>
            <a:r>
              <a:rPr lang="en-US" i="1" dirty="0" err="1" smtClean="0">
                <a:latin typeface="+mj-lt"/>
              </a:rPr>
              <a:t>synform</a:t>
            </a:r>
            <a:r>
              <a:rPr lang="en-US" i="1" dirty="0" smtClean="0">
                <a:latin typeface="+mj-lt"/>
              </a:rPr>
              <a:t>, or a syncline </a:t>
            </a:r>
            <a:r>
              <a:rPr lang="en-US" dirty="0" smtClean="0">
                <a:latin typeface="+mj-lt"/>
              </a:rPr>
              <a:t>when </a:t>
            </a:r>
            <a:r>
              <a:rPr lang="en-US" dirty="0">
                <a:latin typeface="+mj-lt"/>
              </a:rPr>
              <a:t>the strata forming the core </a:t>
            </a:r>
            <a:r>
              <a:rPr lang="en-US" dirty="0" smtClean="0">
                <a:latin typeface="+mj-lt"/>
              </a:rPr>
              <a:t>of the </a:t>
            </a:r>
            <a:r>
              <a:rPr lang="en-US" dirty="0">
                <a:latin typeface="+mj-lt"/>
              </a:rPr>
              <a:t>fold </a:t>
            </a:r>
            <a:r>
              <a:rPr lang="en-US" dirty="0" smtClean="0">
                <a:latin typeface="+mj-lt"/>
              </a:rPr>
              <a:t>are younger </a:t>
            </a:r>
            <a:r>
              <a:rPr lang="en-US" dirty="0">
                <a:latin typeface="+mj-lt"/>
              </a:rPr>
              <a:t>than those below them</a:t>
            </a:r>
            <a:endParaRPr kumimoji="0" lang="en-US" dirty="0" smtClean="0">
              <a:latin typeface="+mj-lt"/>
              <a:ea typeface="굴림" pitchFamily="34" charset="-127"/>
              <a:cs typeface="Times New Roman" pitchFamily="18" charset="0"/>
            </a:endParaRPr>
          </a:p>
          <a:p>
            <a:pPr algn="just" eaLnBrk="0" fontAlgn="base" hangingPunct="0">
              <a:lnSpc>
                <a:spcPct val="135000"/>
              </a:lnSpc>
              <a:buClr>
                <a:schemeClr val="accent2"/>
              </a:buClr>
              <a:buFont typeface="Wingdings" pitchFamily="2" charset="2"/>
              <a:buNone/>
            </a:pPr>
            <a:r>
              <a:rPr kumimoji="0" lang="en-US" dirty="0" smtClean="0">
                <a:latin typeface="+mn-lt"/>
                <a:ea typeface="굴림" pitchFamily="34" charset="-127"/>
                <a:cs typeface="Times New Roman" pitchFamily="18" charset="0"/>
              </a:rPr>
              <a:t>Limbs</a:t>
            </a:r>
            <a:r>
              <a:rPr kumimoji="0" lang="en-US" dirty="0">
                <a:latin typeface="+mn-lt"/>
                <a:ea typeface="굴림" pitchFamily="34" charset="-127"/>
                <a:cs typeface="Times New Roman" pitchFamily="18" charset="0"/>
              </a:rPr>
              <a:t>: The sloping side of a fold from crest to trough is called the limb.</a:t>
            </a:r>
          </a:p>
          <a:p>
            <a:pPr algn="just" eaLnBrk="0" fontAlgn="base" hangingPunct="0">
              <a:lnSpc>
                <a:spcPct val="135000"/>
              </a:lnSpc>
              <a:buClr>
                <a:schemeClr val="accent2"/>
              </a:buClr>
              <a:buFont typeface="Wingdings" pitchFamily="2" charset="2"/>
              <a:buNone/>
            </a:pPr>
            <a:r>
              <a:rPr kumimoji="0" lang="en-US" dirty="0">
                <a:latin typeface="+mn-lt"/>
                <a:ea typeface="굴림" pitchFamily="34" charset="-127"/>
                <a:cs typeface="Times New Roman" pitchFamily="18" charset="0"/>
              </a:rPr>
              <a:t>Axial Plane: It is an imaginary plane or surface which divides the fold into equal halves.</a:t>
            </a:r>
          </a:p>
          <a:p>
            <a:pPr algn="just" eaLnBrk="0" fontAlgn="base" hangingPunct="0">
              <a:lnSpc>
                <a:spcPct val="135000"/>
              </a:lnSpc>
              <a:buClr>
                <a:schemeClr val="accent2"/>
              </a:buClr>
              <a:buFont typeface="Wingdings" pitchFamily="2" charset="2"/>
              <a:buNone/>
            </a:pPr>
            <a:r>
              <a:rPr kumimoji="0" lang="en-US" dirty="0">
                <a:latin typeface="+mn-lt"/>
                <a:ea typeface="굴림" pitchFamily="34" charset="-127"/>
                <a:cs typeface="Times New Roman" pitchFamily="18" charset="0"/>
              </a:rPr>
              <a:t>Axis: The line of intersection of the axial plane with the surface of any of the constituent rock beds is known as the axis of the fold.	</a:t>
            </a:r>
            <a:endParaRPr kumimoji="0" lang="en-US" dirty="0" smtClean="0">
              <a:latin typeface="+mn-lt"/>
              <a:ea typeface="굴림" pitchFamily="34" charset="-127"/>
              <a:cs typeface="Times New Roman" pitchFamily="18" charset="0"/>
            </a:endParaRPr>
          </a:p>
          <a:p>
            <a:pPr algn="just" eaLnBrk="0" fontAlgn="base" hangingPunct="0">
              <a:lnSpc>
                <a:spcPct val="135000"/>
              </a:lnSpc>
              <a:buClr>
                <a:schemeClr val="accent2"/>
              </a:buClr>
              <a:buFont typeface="Wingdings" pitchFamily="2" charset="2"/>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name </a:t>
            </a:r>
            <a:r>
              <a:rPr lang="en-US" b="1" i="1" dirty="0">
                <a:latin typeface="Times New Roman" panose="02020603050405020304" pitchFamily="18" charset="0"/>
                <a:cs typeface="Times New Roman" panose="02020603050405020304" pitchFamily="18" charset="0"/>
              </a:rPr>
              <a:t>monocline</a:t>
            </a:r>
            <a:r>
              <a:rPr lang="en-US" dirty="0">
                <a:latin typeface="Times New Roman" panose="02020603050405020304" pitchFamily="18" charset="0"/>
                <a:cs typeface="Times New Roman" panose="02020603050405020304" pitchFamily="18" charset="0"/>
              </a:rPr>
              <a:t> is given to a flexure that has </a:t>
            </a:r>
            <a:r>
              <a:rPr lang="en-US" dirty="0" smtClean="0">
                <a:latin typeface="Times New Roman" panose="02020603050405020304" pitchFamily="18" charset="0"/>
                <a:cs typeface="Times New Roman" panose="02020603050405020304" pitchFamily="18" charset="0"/>
              </a:rPr>
              <a:t>two parallel </a:t>
            </a:r>
            <a:r>
              <a:rPr lang="en-US" dirty="0">
                <a:latin typeface="Times New Roman" panose="02020603050405020304" pitchFamily="18" charset="0"/>
                <a:cs typeface="Times New Roman" panose="02020603050405020304" pitchFamily="18" charset="0"/>
              </a:rPr>
              <a:t>gently dipping (or horizontal) limbs with a </a:t>
            </a:r>
            <a:r>
              <a:rPr lang="en-US" dirty="0" smtClean="0">
                <a:latin typeface="Times New Roman" panose="02020603050405020304" pitchFamily="18" charset="0"/>
                <a:cs typeface="Times New Roman" panose="02020603050405020304" pitchFamily="18" charset="0"/>
              </a:rPr>
              <a:t>steeper middle </a:t>
            </a:r>
            <a:r>
              <a:rPr lang="en-US" dirty="0">
                <a:latin typeface="Times New Roman" panose="02020603050405020304" pitchFamily="18" charset="0"/>
                <a:cs typeface="Times New Roman" panose="02020603050405020304" pitchFamily="18" charset="0"/>
              </a:rPr>
              <a:t>part </a:t>
            </a:r>
            <a:r>
              <a:rPr lang="en-US" dirty="0" smtClean="0">
                <a:latin typeface="Times New Roman" panose="02020603050405020304" pitchFamily="18" charset="0"/>
                <a:cs typeface="Times New Roman" panose="02020603050405020304" pitchFamily="18" charset="0"/>
              </a:rPr>
              <a:t>between </a:t>
            </a:r>
            <a:r>
              <a:rPr lang="en-US" dirty="0">
                <a:latin typeface="Times New Roman" panose="02020603050405020304" pitchFamily="18" charset="0"/>
                <a:cs typeface="Times New Roman" panose="02020603050405020304" pitchFamily="18" charset="0"/>
              </a:rPr>
              <a:t>them</a:t>
            </a:r>
            <a:endParaRPr kumimoji="0" lang="en-US" dirty="0">
              <a:latin typeface="Times New Roman" panose="02020603050405020304" pitchFamily="18" charset="0"/>
              <a:ea typeface="굴림" pitchFamily="34" charset="-127"/>
              <a:cs typeface="Times New Roman" panose="02020603050405020304" pitchFamily="18" charset="0"/>
            </a:endParaRPr>
          </a:p>
        </p:txBody>
      </p:sp>
      <p:sp>
        <p:nvSpPr>
          <p:cNvPr id="163844" name="Rectangle 4"/>
          <p:cNvSpPr>
            <a:spLocks noChangeArrowheads="1"/>
          </p:cNvSpPr>
          <p:nvPr/>
        </p:nvSpPr>
        <p:spPr bwMode="auto">
          <a:xfrm>
            <a:off x="457200" y="228600"/>
            <a:ext cx="8153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dirty="0">
                <a:effectLst>
                  <a:outerShdw blurRad="38100" dist="38100" dir="2700000" algn="tl">
                    <a:srgbClr val="FFFFFF"/>
                  </a:outerShdw>
                </a:effectLst>
                <a:latin typeface="Times New Roman" pitchFamily="18" charset="0"/>
              </a:rPr>
              <a:t>Geological Structures: Folds</a:t>
            </a:r>
            <a:r>
              <a:rPr kumimoji="0" lang="en-US" sz="3200" b="1" dirty="0">
                <a:effectLst>
                  <a:outerShdw blurRad="38100" dist="38100" dir="2700000" algn="tl">
                    <a:srgbClr val="FFFFFF"/>
                  </a:outerShdw>
                </a:effectLst>
                <a:latin typeface="Times New Roman" pitchFamily="18" charset="0"/>
              </a:rPr>
              <a:t/>
            </a:r>
            <a:br>
              <a:rPr kumimoji="0" lang="en-US" sz="3200" b="1" dirty="0">
                <a:effectLst>
                  <a:outerShdw blurRad="38100" dist="38100" dir="2700000" algn="tl">
                    <a:srgbClr val="FFFFFF"/>
                  </a:outerShdw>
                </a:effectLst>
                <a:latin typeface="Times New Roman" pitchFamily="18" charset="0"/>
              </a:rPr>
            </a:br>
            <a:r>
              <a:rPr lang="en-US" sz="1600" dirty="0">
                <a:latin typeface="Times New Roman" pitchFamily="18" charset="0"/>
              </a:rPr>
              <a:t>					</a:t>
            </a:r>
          </a:p>
        </p:txBody>
      </p:sp>
      <p:pic>
        <p:nvPicPr>
          <p:cNvPr id="5125" name="Picture 6" descr="fold_diagram"/>
          <p:cNvPicPr>
            <a:picLocks noChangeAspect="1" noChangeArrowheads="1"/>
          </p:cNvPicPr>
          <p:nvPr/>
        </p:nvPicPr>
        <p:blipFill>
          <a:blip r:embed="rId2"/>
          <a:srcRect/>
          <a:stretch>
            <a:fillRect/>
          </a:stretch>
        </p:blipFill>
        <p:spPr bwMode="auto">
          <a:xfrm>
            <a:off x="27296" y="5862233"/>
            <a:ext cx="2860871" cy="1087937"/>
          </a:xfrm>
          <a:prstGeom prst="rect">
            <a:avLst/>
          </a:prstGeom>
          <a:noFill/>
          <a:ln w="9525">
            <a:noFill/>
            <a:miter lim="800000"/>
            <a:headEnd/>
            <a:tailEnd/>
          </a:ln>
        </p:spPr>
      </p:pic>
      <p:pic>
        <p:nvPicPr>
          <p:cNvPr id="5126" name="Picture 7" descr="synclinepic"/>
          <p:cNvPicPr>
            <a:picLocks noChangeAspect="1" noChangeArrowheads="1"/>
          </p:cNvPicPr>
          <p:nvPr/>
        </p:nvPicPr>
        <p:blipFill>
          <a:blip r:embed="rId3"/>
          <a:srcRect/>
          <a:stretch>
            <a:fillRect/>
          </a:stretch>
        </p:blipFill>
        <p:spPr bwMode="auto">
          <a:xfrm>
            <a:off x="3429000" y="5905805"/>
            <a:ext cx="1780936" cy="9954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376311" y="5638800"/>
            <a:ext cx="2781337" cy="1282221"/>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preferRelativeResize="0">
            <a:picLocks noChangeAspect="1" noChangeArrowheads="1"/>
          </p:cNvPicPr>
          <p:nvPr/>
        </p:nvPicPr>
        <p:blipFill>
          <a:blip r:embed="rId2"/>
          <a:srcRect/>
          <a:stretch>
            <a:fillRect/>
          </a:stretch>
        </p:blipFill>
        <p:spPr bwMode="auto">
          <a:xfrm>
            <a:off x="4343400" y="3200400"/>
            <a:ext cx="4560888" cy="3421063"/>
          </a:xfrm>
          <a:prstGeom prst="rect">
            <a:avLst/>
          </a:prstGeom>
          <a:noFill/>
          <a:ln w="63500">
            <a:solidFill>
              <a:srgbClr val="000099"/>
            </a:solidFill>
            <a:miter lim="800000"/>
            <a:headEnd/>
            <a:tailEnd/>
          </a:ln>
        </p:spPr>
      </p:pic>
      <p:sp>
        <p:nvSpPr>
          <p:cNvPr id="30723" name="Text Box 3"/>
          <p:cNvSpPr txBox="1">
            <a:spLocks noChangeArrowheads="1"/>
          </p:cNvSpPr>
          <p:nvPr/>
        </p:nvSpPr>
        <p:spPr bwMode="auto">
          <a:xfrm>
            <a:off x="4448175" y="3729038"/>
            <a:ext cx="2565400" cy="457200"/>
          </a:xfrm>
          <a:prstGeom prst="rect">
            <a:avLst/>
          </a:prstGeom>
          <a:noFill/>
          <a:ln w="9525">
            <a:noFill/>
            <a:miter lim="800000"/>
            <a:headEnd/>
            <a:tailEnd/>
          </a:ln>
        </p:spPr>
        <p:txBody>
          <a:bodyPr>
            <a:spAutoFit/>
          </a:bodyPr>
          <a:lstStyle/>
          <a:p>
            <a:pPr algn="l" eaLnBrk="0" fontAlgn="base" hangingPunct="0">
              <a:spcBef>
                <a:spcPct val="50000"/>
              </a:spcBef>
            </a:pPr>
            <a:r>
              <a:rPr kumimoji="0" lang="en-US" sz="2400" i="1">
                <a:solidFill>
                  <a:srgbClr val="FF0000"/>
                </a:solidFill>
                <a:latin typeface="Times" pitchFamily="18" charset="0"/>
              </a:rPr>
              <a:t>A strike-slip fault</a:t>
            </a:r>
          </a:p>
        </p:txBody>
      </p:sp>
      <p:grpSp>
        <p:nvGrpSpPr>
          <p:cNvPr id="30724" name="Group 4"/>
          <p:cNvGrpSpPr>
            <a:grpSpLocks/>
          </p:cNvGrpSpPr>
          <p:nvPr/>
        </p:nvGrpSpPr>
        <p:grpSpPr bwMode="auto">
          <a:xfrm>
            <a:off x="228600" y="1219200"/>
            <a:ext cx="3848100" cy="2670175"/>
            <a:chOff x="312" y="598"/>
            <a:chExt cx="2424" cy="1682"/>
          </a:xfrm>
        </p:grpSpPr>
        <p:pic>
          <p:nvPicPr>
            <p:cNvPr id="30728" name="Picture 5"/>
            <p:cNvPicPr preferRelativeResize="0">
              <a:picLocks noChangeAspect="1" noChangeArrowheads="1"/>
            </p:cNvPicPr>
            <p:nvPr/>
          </p:nvPicPr>
          <p:blipFill>
            <a:blip r:embed="rId3"/>
            <a:srcRect l="6750" t="19327" r="8839" b="2571"/>
            <a:stretch>
              <a:fillRect/>
            </a:stretch>
          </p:blipFill>
          <p:spPr bwMode="auto">
            <a:xfrm>
              <a:off x="312" y="598"/>
              <a:ext cx="2424" cy="1682"/>
            </a:xfrm>
            <a:prstGeom prst="rect">
              <a:avLst/>
            </a:prstGeom>
            <a:noFill/>
            <a:ln w="63500">
              <a:solidFill>
                <a:srgbClr val="000099"/>
              </a:solidFill>
              <a:miter lim="800000"/>
              <a:headEnd/>
              <a:tailEnd/>
            </a:ln>
          </p:spPr>
        </p:pic>
        <p:sp>
          <p:nvSpPr>
            <p:cNvPr id="30729" name="Rectangle 6"/>
            <p:cNvSpPr>
              <a:spLocks noChangeArrowheads="1"/>
            </p:cNvSpPr>
            <p:nvPr/>
          </p:nvSpPr>
          <p:spPr bwMode="auto">
            <a:xfrm>
              <a:off x="2409" y="2142"/>
              <a:ext cx="325" cy="113"/>
            </a:xfrm>
            <a:prstGeom prst="rect">
              <a:avLst/>
            </a:prstGeom>
            <a:solidFill>
              <a:srgbClr val="000052"/>
            </a:solidFill>
            <a:ln w="63500">
              <a:solidFill>
                <a:srgbClr val="000099"/>
              </a:solidFill>
              <a:miter lim="800000"/>
              <a:headEnd/>
              <a:tailEnd/>
            </a:ln>
          </p:spPr>
          <p:txBody>
            <a:bodyPr wrap="none" anchor="ctr"/>
            <a:lstStyle/>
            <a:p>
              <a:endParaRPr lang="en-US"/>
            </a:p>
          </p:txBody>
        </p:sp>
      </p:grpSp>
      <p:sp>
        <p:nvSpPr>
          <p:cNvPr id="30725" name="Rectangle 7"/>
          <p:cNvSpPr>
            <a:spLocks noChangeArrowheads="1"/>
          </p:cNvSpPr>
          <p:nvPr/>
        </p:nvSpPr>
        <p:spPr bwMode="auto">
          <a:xfrm>
            <a:off x="4267200" y="1679575"/>
            <a:ext cx="4637088" cy="457200"/>
          </a:xfrm>
          <a:prstGeom prst="rect">
            <a:avLst/>
          </a:prstGeom>
          <a:noFill/>
          <a:ln w="9525">
            <a:noFill/>
            <a:miter lim="800000"/>
            <a:headEnd/>
            <a:tailEnd/>
          </a:ln>
        </p:spPr>
        <p:txBody>
          <a:bodyPr wrap="none">
            <a:spAutoFit/>
          </a:bodyPr>
          <a:lstStyle/>
          <a:p>
            <a:pPr algn="l" eaLnBrk="0" fontAlgn="base" hangingPunct="0"/>
            <a:r>
              <a:rPr kumimoji="0" lang="en-US" altLang="en-US" sz="2400">
                <a:solidFill>
                  <a:srgbClr val="000099"/>
                </a:solidFill>
                <a:latin typeface="Times" pitchFamily="18" charset="0"/>
                <a:ea typeface="Osaka" charset="-128"/>
              </a:rPr>
              <a:t>Displacement in horizontal direction</a:t>
            </a:r>
            <a:endParaRPr kumimoji="0" lang="en-US" sz="2400">
              <a:solidFill>
                <a:srgbClr val="000099"/>
              </a:solidFill>
              <a:latin typeface="Times" pitchFamily="18" charset="0"/>
              <a:ea typeface="Osaka" charset="-128"/>
            </a:endParaRPr>
          </a:p>
        </p:txBody>
      </p:sp>
      <p:sp>
        <p:nvSpPr>
          <p:cNvPr id="147464" name="Rectangle 8"/>
          <p:cNvSpPr>
            <a:spLocks noChangeArrowheads="1"/>
          </p:cNvSpPr>
          <p:nvPr/>
        </p:nvSpPr>
        <p:spPr bwMode="auto">
          <a:xfrm>
            <a:off x="1689100" y="152400"/>
            <a:ext cx="6308725" cy="725488"/>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Strike-slip fault</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Strike slip fault</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r>
              <a:rPr lang="en-US" sz="2800" b="1" smtClean="0">
                <a:solidFill>
                  <a:srgbClr val="FF3300"/>
                </a:solidFill>
              </a:rPr>
              <a:t>Strike-Slip Fault – Left Lateral</a:t>
            </a:r>
          </a:p>
        </p:txBody>
      </p:sp>
      <p:pic>
        <p:nvPicPr>
          <p:cNvPr id="148483" name="Picture 3" descr="leftlat"/>
          <p:cNvPicPr>
            <a:picLocks noGrp="1" noChangeAspect="1" noChangeArrowheads="1" noCrop="1"/>
          </p:cNvPicPr>
          <p:nvPr>
            <p:ph idx="1"/>
          </p:nvPr>
        </p:nvPicPr>
        <p:blipFill>
          <a:blip r:embed="rId2"/>
          <a:srcRect/>
          <a:stretch>
            <a:fillRect/>
          </a:stretch>
        </p:blipFill>
        <p:spPr>
          <a:xfrm>
            <a:off x="1295400" y="1350963"/>
            <a:ext cx="6629400" cy="4973637"/>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500" fill="hold"/>
                                        <p:tgtEl>
                                          <p:spTgt spid="148483"/>
                                        </p:tgtEl>
                                        <p:attrNameLst>
                                          <p:attrName>ppt_x</p:attrName>
                                        </p:attrNameLst>
                                      </p:cBhvr>
                                      <p:tavLst>
                                        <p:tav tm="0">
                                          <p:val>
                                            <p:strVal val="#ppt_x"/>
                                          </p:val>
                                        </p:tav>
                                        <p:tav tm="100000">
                                          <p:val>
                                            <p:strVal val="#ppt_x"/>
                                          </p:val>
                                        </p:tav>
                                      </p:tavLst>
                                    </p:anim>
                                    <p:anim calcmode="lin" valueType="num">
                                      <p:cBhvr additive="base">
                                        <p:cTn id="8" dur="500" fill="hold"/>
                                        <p:tgtEl>
                                          <p:spTgt spid="148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1143000"/>
          </a:xfrm>
        </p:spPr>
        <p:txBody>
          <a:bodyPr/>
          <a:lstStyle/>
          <a:p>
            <a:r>
              <a:rPr lang="en-US" sz="2800" b="1" smtClean="0">
                <a:solidFill>
                  <a:srgbClr val="FF3300"/>
                </a:solidFill>
              </a:rPr>
              <a:t>Strike-Slip Fault – Right Lateral</a:t>
            </a:r>
          </a:p>
        </p:txBody>
      </p:sp>
      <p:pic>
        <p:nvPicPr>
          <p:cNvPr id="149507" name="Picture 3" descr="rightani"/>
          <p:cNvPicPr>
            <a:picLocks noGrp="1" noChangeAspect="1" noChangeArrowheads="1" noCrop="1"/>
          </p:cNvPicPr>
          <p:nvPr>
            <p:ph idx="1"/>
          </p:nvPr>
        </p:nvPicPr>
        <p:blipFill>
          <a:blip r:embed="rId2"/>
          <a:srcRect/>
          <a:stretch>
            <a:fillRect/>
          </a:stretch>
        </p:blipFill>
        <p:spPr>
          <a:xfrm>
            <a:off x="1620838" y="2303463"/>
            <a:ext cx="5973762" cy="36957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7"/>
                                        </p:tgtEl>
                                        <p:attrNameLst>
                                          <p:attrName>style.visibility</p:attrName>
                                        </p:attrNameLst>
                                      </p:cBhvr>
                                      <p:to>
                                        <p:strVal val="visible"/>
                                      </p:to>
                                    </p:set>
                                    <p:anim calcmode="lin" valueType="num">
                                      <p:cBhvr additive="base">
                                        <p:cTn id="7" dur="500" fill="hold"/>
                                        <p:tgtEl>
                                          <p:spTgt spid="149507"/>
                                        </p:tgtEl>
                                        <p:attrNameLst>
                                          <p:attrName>ppt_x</p:attrName>
                                        </p:attrNameLst>
                                      </p:cBhvr>
                                      <p:tavLst>
                                        <p:tav tm="0">
                                          <p:val>
                                            <p:strVal val="#ppt_x"/>
                                          </p:val>
                                        </p:tav>
                                        <p:tav tm="100000">
                                          <p:val>
                                            <p:strVal val="#ppt_x"/>
                                          </p:val>
                                        </p:tav>
                                      </p:tavLst>
                                    </p:anim>
                                    <p:anim calcmode="lin" valueType="num">
                                      <p:cBhvr additive="base">
                                        <p:cTn id="8" dur="500" fill="hold"/>
                                        <p:tgtEl>
                                          <p:spTgt spid="149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oblique1">
            <a:hlinkClick r:id="rId2" action="ppaction://hlinkpres?slideindex=1&amp;slidetitle=FIRST"/>
          </p:cNvPr>
          <p:cNvPicPr>
            <a:picLocks noChangeAspect="1" noChangeArrowheads="1" noCrop="1"/>
          </p:cNvPicPr>
          <p:nvPr/>
        </p:nvPicPr>
        <p:blipFill>
          <a:blip r:embed="rId3"/>
          <a:srcRect/>
          <a:stretch>
            <a:fillRect/>
          </a:stretch>
        </p:blipFill>
        <p:spPr bwMode="auto">
          <a:xfrm>
            <a:off x="952500" y="1981200"/>
            <a:ext cx="7239000" cy="4524375"/>
          </a:xfrm>
          <a:prstGeom prst="rect">
            <a:avLst/>
          </a:prstGeom>
          <a:noFill/>
          <a:ln w="9525">
            <a:noFill/>
            <a:miter lim="800000"/>
            <a:headEnd/>
            <a:tailEnd/>
          </a:ln>
        </p:spPr>
      </p:pic>
      <p:sp>
        <p:nvSpPr>
          <p:cNvPr id="150531" name="Rectangle 3"/>
          <p:cNvSpPr>
            <a:spLocks noChangeArrowheads="1"/>
          </p:cNvSpPr>
          <p:nvPr/>
        </p:nvSpPr>
        <p:spPr bwMode="auto">
          <a:xfrm>
            <a:off x="1689100" y="265113"/>
            <a:ext cx="6308725" cy="725487"/>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Oblique-slip fault</a:t>
            </a:r>
          </a:p>
        </p:txBody>
      </p:sp>
      <p:sp>
        <p:nvSpPr>
          <p:cNvPr id="150532" name="Rectangle 4"/>
          <p:cNvSpPr>
            <a:spLocks noChangeArrowheads="1"/>
          </p:cNvSpPr>
          <p:nvPr/>
        </p:nvSpPr>
        <p:spPr bwMode="auto">
          <a:xfrm>
            <a:off x="685800" y="1143000"/>
            <a:ext cx="7467600" cy="457200"/>
          </a:xfrm>
          <a:prstGeom prst="rect">
            <a:avLst/>
          </a:prstGeom>
          <a:noFill/>
          <a:ln w="9525">
            <a:noFill/>
            <a:miter lim="800000"/>
            <a:headEnd/>
            <a:tailEnd/>
          </a:ln>
        </p:spPr>
        <p:txBody>
          <a:bodyPr>
            <a:spAutoFit/>
          </a:bodyPr>
          <a:lstStyle/>
          <a:p>
            <a:pPr algn="l" eaLnBrk="0" fontAlgn="base" hangingPunct="0"/>
            <a:r>
              <a:rPr kumimoji="0" lang="en-US" altLang="en-US" sz="2400" b="1">
                <a:latin typeface="Times" pitchFamily="18" charset="0"/>
                <a:ea typeface="Osaka" charset="-128"/>
              </a:rPr>
              <a:t>Displacement in both vertical and horizontal directions</a:t>
            </a:r>
            <a:endParaRPr kumimoji="0" lang="en-US" sz="2400" b="1">
              <a:latin typeface="Times" pitchFamily="18" charset="0"/>
              <a:ea typeface="Osaka"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additive="base">
                                        <p:cTn id="7" dur="500" fill="hold"/>
                                        <p:tgtEl>
                                          <p:spTgt spid="150532"/>
                                        </p:tgtEl>
                                        <p:attrNameLst>
                                          <p:attrName>ppt_x</p:attrName>
                                        </p:attrNameLst>
                                      </p:cBhvr>
                                      <p:tavLst>
                                        <p:tav tm="0">
                                          <p:val>
                                            <p:strVal val="#ppt_x"/>
                                          </p:val>
                                        </p:tav>
                                        <p:tav tm="100000">
                                          <p:val>
                                            <p:strVal val="#ppt_x"/>
                                          </p:val>
                                        </p:tav>
                                      </p:tavLst>
                                    </p:anim>
                                    <p:anim calcmode="lin" valueType="num">
                                      <p:cBhvr additive="base">
                                        <p:cTn id="8"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0"/>
                                        </p:tgtEl>
                                        <p:attrNameLst>
                                          <p:attrName>style.visibility</p:attrName>
                                        </p:attrNameLst>
                                      </p:cBhvr>
                                      <p:to>
                                        <p:strVal val="visible"/>
                                      </p:to>
                                    </p:set>
                                    <p:anim calcmode="lin" valueType="num">
                                      <p:cBhvr additive="base">
                                        <p:cTn id="13" dur="500" fill="hold"/>
                                        <p:tgtEl>
                                          <p:spTgt spid="150530"/>
                                        </p:tgtEl>
                                        <p:attrNameLst>
                                          <p:attrName>ppt_x</p:attrName>
                                        </p:attrNameLst>
                                      </p:cBhvr>
                                      <p:tavLst>
                                        <p:tav tm="0">
                                          <p:val>
                                            <p:strVal val="#ppt_x"/>
                                          </p:val>
                                        </p:tav>
                                        <p:tav tm="100000">
                                          <p:val>
                                            <p:strVal val="#ppt_x"/>
                                          </p:val>
                                        </p:tav>
                                      </p:tavLst>
                                    </p:anim>
                                    <p:anim calcmode="lin" valueType="num">
                                      <p:cBhvr additive="base">
                                        <p:cTn id="14" dur="500" fill="hold"/>
                                        <p:tgtEl>
                                          <p:spTgt spid="150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oblique"/>
          <p:cNvPicPr preferRelativeResize="0">
            <a:picLocks noChangeAspect="1" noChangeArrowheads="1"/>
          </p:cNvPicPr>
          <p:nvPr/>
        </p:nvPicPr>
        <p:blipFill>
          <a:blip r:embed="rId2"/>
          <a:srcRect l="2464" r="2534" b="4945"/>
          <a:stretch>
            <a:fillRect/>
          </a:stretch>
        </p:blipFill>
        <p:spPr bwMode="auto">
          <a:xfrm>
            <a:off x="1143000" y="1447800"/>
            <a:ext cx="6934200" cy="4627563"/>
          </a:xfrm>
          <a:prstGeom prst="rect">
            <a:avLst/>
          </a:prstGeom>
          <a:noFill/>
          <a:ln w="63500">
            <a:solidFill>
              <a:srgbClr val="000099"/>
            </a:solidFill>
            <a:miter lim="800000"/>
            <a:headEnd/>
            <a:tailEnd/>
          </a:ln>
        </p:spPr>
      </p:pic>
      <p:sp>
        <p:nvSpPr>
          <p:cNvPr id="151555" name="Text Box 3"/>
          <p:cNvSpPr txBox="1">
            <a:spLocks noChangeArrowheads="1"/>
          </p:cNvSpPr>
          <p:nvPr/>
        </p:nvSpPr>
        <p:spPr bwMode="auto">
          <a:xfrm>
            <a:off x="1704975" y="2668588"/>
            <a:ext cx="4445000" cy="457200"/>
          </a:xfrm>
          <a:prstGeom prst="rect">
            <a:avLst/>
          </a:prstGeom>
          <a:noFill/>
          <a:ln w="9525">
            <a:noFill/>
            <a:miter lim="800000"/>
            <a:headEnd/>
            <a:tailEnd/>
          </a:ln>
        </p:spPr>
        <p:txBody>
          <a:bodyPr>
            <a:spAutoFit/>
          </a:bodyPr>
          <a:lstStyle/>
          <a:p>
            <a:pPr algn="l" eaLnBrk="0" fontAlgn="base" hangingPunct="0">
              <a:spcBef>
                <a:spcPct val="50000"/>
              </a:spcBef>
            </a:pPr>
            <a:r>
              <a:rPr kumimoji="0" lang="en-US" sz="2400" b="1" i="1">
                <a:solidFill>
                  <a:srgbClr val="FF3300"/>
                </a:solidFill>
                <a:latin typeface="Times" pitchFamily="18" charset="0"/>
              </a:rPr>
              <a:t>An oblique-slip fault</a:t>
            </a:r>
          </a:p>
        </p:txBody>
      </p:sp>
      <p:sp>
        <p:nvSpPr>
          <p:cNvPr id="151556" name="Rectangle 4"/>
          <p:cNvSpPr>
            <a:spLocks noChangeArrowheads="1"/>
          </p:cNvSpPr>
          <p:nvPr/>
        </p:nvSpPr>
        <p:spPr bwMode="auto">
          <a:xfrm>
            <a:off x="1676400" y="341313"/>
            <a:ext cx="6308725" cy="725487"/>
          </a:xfrm>
          <a:prstGeom prst="rect">
            <a:avLst/>
          </a:prstGeom>
          <a:noFill/>
          <a:ln w="9525">
            <a:noFill/>
            <a:miter lim="800000"/>
            <a:headEnd/>
            <a:tailEnd/>
          </a:ln>
          <a:effectLst/>
        </p:spPr>
        <p:txBody>
          <a:bodyPr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Oblique-slip fault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1555"/>
                                        </p:tgtEl>
                                        <p:attrNameLst>
                                          <p:attrName>style.visibility</p:attrName>
                                        </p:attrNameLst>
                                      </p:cBhvr>
                                      <p:to>
                                        <p:strVal val="visible"/>
                                      </p:to>
                                    </p:set>
                                    <p:anim calcmode="lin" valueType="num">
                                      <p:cBhvr additive="base">
                                        <p:cTn id="11" dur="500" fill="hold"/>
                                        <p:tgtEl>
                                          <p:spTgt spid="151555"/>
                                        </p:tgtEl>
                                        <p:attrNameLst>
                                          <p:attrName>ppt_x</p:attrName>
                                        </p:attrNameLst>
                                      </p:cBhvr>
                                      <p:tavLst>
                                        <p:tav tm="0">
                                          <p:val>
                                            <p:strVal val="#ppt_x"/>
                                          </p:val>
                                        </p:tav>
                                        <p:tav tm="100000">
                                          <p:val>
                                            <p:strVal val="#ppt_x"/>
                                          </p:val>
                                        </p:tav>
                                      </p:tavLst>
                                    </p:anim>
                                    <p:anim calcmode="lin" valueType="num">
                                      <p:cBhvr additive="base">
                                        <p:cTn id="12" dur="5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09600" y="152400"/>
            <a:ext cx="7772400" cy="762000"/>
          </a:xfrm>
          <a:prstGeom prst="rect">
            <a:avLst/>
          </a:prstGeom>
          <a:noFill/>
          <a:ln w="9525">
            <a:noFill/>
            <a:miter lim="800000"/>
            <a:headEnd/>
            <a:tailEnd/>
          </a:ln>
          <a:effectLst/>
        </p:spPr>
        <p:txBody>
          <a:bodyPr lIns="92075" tIns="46038" rIns="92075" bIns="46038" anchor="ctr"/>
          <a:lstStyle/>
          <a:p>
            <a:pPr fontAlgn="base">
              <a:defRPr/>
            </a:pPr>
            <a:r>
              <a:rPr kumimoji="0" lang="en-US" sz="2800" b="1">
                <a:solidFill>
                  <a:srgbClr val="FF3300"/>
                </a:solidFill>
                <a:effectLst>
                  <a:outerShdw blurRad="38100" dist="38100" dir="2700000" algn="tl">
                    <a:srgbClr val="000000"/>
                  </a:outerShdw>
                </a:effectLst>
                <a:latin typeface="Palatino" pitchFamily="18" charset="0"/>
              </a:rPr>
              <a:t>Blind/Hidden faults</a:t>
            </a:r>
          </a:p>
        </p:txBody>
      </p:sp>
      <p:pic>
        <p:nvPicPr>
          <p:cNvPr id="152579" name="Picture 3" descr="10_24"/>
          <p:cNvPicPr>
            <a:picLocks noChangeAspect="1" noChangeArrowheads="1"/>
          </p:cNvPicPr>
          <p:nvPr/>
        </p:nvPicPr>
        <p:blipFill>
          <a:blip r:embed="rId2"/>
          <a:srcRect/>
          <a:stretch>
            <a:fillRect/>
          </a:stretch>
        </p:blipFill>
        <p:spPr bwMode="auto">
          <a:xfrm>
            <a:off x="228600" y="1143000"/>
            <a:ext cx="8610600" cy="533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additive="base">
                                        <p:cTn id="7" dur="500" fill="hold"/>
                                        <p:tgtEl>
                                          <p:spTgt spid="152579"/>
                                        </p:tgtEl>
                                        <p:attrNameLst>
                                          <p:attrName>ppt_x</p:attrName>
                                        </p:attrNameLst>
                                      </p:cBhvr>
                                      <p:tavLst>
                                        <p:tav tm="0">
                                          <p:val>
                                            <p:strVal val="#ppt_x"/>
                                          </p:val>
                                        </p:tav>
                                        <p:tav tm="100000">
                                          <p:val>
                                            <p:strVal val="#ppt_x"/>
                                          </p:val>
                                        </p:tav>
                                      </p:tavLst>
                                    </p:anim>
                                    <p:anim calcmode="lin" valueType="num">
                                      <p:cBhvr additive="base">
                                        <p:cTn id="8" dur="500" fill="hold"/>
                                        <p:tgtEl>
                                          <p:spTgt spid="152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carpani"/>
          <p:cNvPicPr>
            <a:picLocks noChangeAspect="1" noChangeArrowheads="1" noCrop="1"/>
          </p:cNvPicPr>
          <p:nvPr/>
        </p:nvPicPr>
        <p:blipFill>
          <a:blip r:embed="rId2"/>
          <a:srcRect/>
          <a:stretch>
            <a:fillRect/>
          </a:stretch>
        </p:blipFill>
        <p:spPr bwMode="auto">
          <a:xfrm>
            <a:off x="533400" y="2667000"/>
            <a:ext cx="8077200" cy="3513138"/>
          </a:xfrm>
          <a:prstGeom prst="rect">
            <a:avLst/>
          </a:prstGeom>
          <a:noFill/>
          <a:ln w="9525">
            <a:noFill/>
            <a:miter lim="800000"/>
            <a:headEnd/>
            <a:tailEnd/>
          </a:ln>
        </p:spPr>
      </p:pic>
      <p:sp>
        <p:nvSpPr>
          <p:cNvPr id="36867" name="Text Box 3"/>
          <p:cNvSpPr txBox="1">
            <a:spLocks noChangeArrowheads="1"/>
          </p:cNvSpPr>
          <p:nvPr/>
        </p:nvSpPr>
        <p:spPr bwMode="auto">
          <a:xfrm>
            <a:off x="2362200" y="457200"/>
            <a:ext cx="4724400" cy="519113"/>
          </a:xfrm>
          <a:prstGeom prst="rect">
            <a:avLst/>
          </a:prstGeom>
          <a:noFill/>
          <a:ln w="9525">
            <a:noFill/>
            <a:miter lim="800000"/>
            <a:headEnd/>
            <a:tailEnd/>
          </a:ln>
        </p:spPr>
        <p:txBody>
          <a:bodyPr>
            <a:spAutoFit/>
          </a:bodyPr>
          <a:lstStyle/>
          <a:p>
            <a:pPr algn="l" fontAlgn="base">
              <a:spcBef>
                <a:spcPct val="50000"/>
              </a:spcBef>
            </a:pPr>
            <a:r>
              <a:rPr kumimoji="0" lang="en-US" sz="2800" b="1">
                <a:solidFill>
                  <a:srgbClr val="FF3300"/>
                </a:solidFill>
                <a:latin typeface="Arial" charset="0"/>
              </a:rPr>
              <a:t>SCARP FORMATION </a:t>
            </a:r>
          </a:p>
        </p:txBody>
      </p:sp>
      <p:sp>
        <p:nvSpPr>
          <p:cNvPr id="153604" name="Text Box 4"/>
          <p:cNvSpPr txBox="1">
            <a:spLocks noChangeArrowheads="1"/>
          </p:cNvSpPr>
          <p:nvPr/>
        </p:nvSpPr>
        <p:spPr bwMode="auto">
          <a:xfrm>
            <a:off x="342900" y="1219200"/>
            <a:ext cx="8458200" cy="895350"/>
          </a:xfrm>
          <a:prstGeom prst="rect">
            <a:avLst/>
          </a:prstGeom>
          <a:noFill/>
          <a:ln w="9525">
            <a:noFill/>
            <a:miter lim="800000"/>
            <a:headEnd/>
            <a:tailEnd/>
          </a:ln>
        </p:spPr>
        <p:txBody>
          <a:bodyPr>
            <a:spAutoFit/>
          </a:bodyPr>
          <a:lstStyle/>
          <a:p>
            <a:pPr algn="l" fontAlgn="base">
              <a:lnSpc>
                <a:spcPct val="120000"/>
              </a:lnSpc>
              <a:spcBef>
                <a:spcPct val="50000"/>
              </a:spcBef>
            </a:pPr>
            <a:r>
              <a:rPr kumimoji="0" lang="en-US" sz="2200">
                <a:latin typeface="Arial" charset="0"/>
              </a:rPr>
              <a:t>Scarps can be created by non-vertical motion. (More generally, apparent offset does not always equate with actual displacement.)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ppt_x"/>
                                          </p:val>
                                        </p:tav>
                                        <p:tav tm="100000">
                                          <p:val>
                                            <p:strVal val="#ppt_x"/>
                                          </p:val>
                                        </p:tav>
                                      </p:tavLst>
                                    </p:anim>
                                    <p:anim calcmode="lin" valueType="num">
                                      <p:cBhvr additive="base">
                                        <p:cTn id="8"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gtEl>
                                        <p:attrNameLst>
                                          <p:attrName>style.visibility</p:attrName>
                                        </p:attrNameLst>
                                      </p:cBhvr>
                                      <p:to>
                                        <p:strVal val="visible"/>
                                      </p:to>
                                    </p:set>
                                    <p:anim calcmode="lin" valueType="num">
                                      <p:cBhvr additive="base">
                                        <p:cTn id="13" dur="500" fill="hold"/>
                                        <p:tgtEl>
                                          <p:spTgt spid="153602"/>
                                        </p:tgtEl>
                                        <p:attrNameLst>
                                          <p:attrName>ppt_x</p:attrName>
                                        </p:attrNameLst>
                                      </p:cBhvr>
                                      <p:tavLst>
                                        <p:tav tm="0">
                                          <p:val>
                                            <p:strVal val="#ppt_x"/>
                                          </p:val>
                                        </p:tav>
                                        <p:tav tm="100000">
                                          <p:val>
                                            <p:strVal val="#ppt_x"/>
                                          </p:val>
                                        </p:tav>
                                      </p:tavLst>
                                    </p:anim>
                                    <p:anim calcmode="lin" valueType="num">
                                      <p:cBhvr additive="base">
                                        <p:cTn id="14" dur="500" fill="hold"/>
                                        <p:tgtEl>
                                          <p:spTgt spid="153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495800" y="609600"/>
            <a:ext cx="3886200" cy="1143000"/>
          </a:xfrm>
        </p:spPr>
        <p:txBody>
          <a:bodyPr/>
          <a:lstStyle/>
          <a:p>
            <a:r>
              <a:rPr lang="en-US" altLang="en-US"/>
              <a:t>Emergent Fault</a:t>
            </a:r>
          </a:p>
        </p:txBody>
      </p:sp>
      <p:sp>
        <p:nvSpPr>
          <p:cNvPr id="124931" name="Rectangle 3"/>
          <p:cNvSpPr>
            <a:spLocks noGrp="1" noChangeArrowheads="1"/>
          </p:cNvSpPr>
          <p:nvPr>
            <p:ph type="body" sz="half" idx="2"/>
          </p:nvPr>
        </p:nvSpPr>
        <p:spPr/>
        <p:txBody>
          <a:bodyPr/>
          <a:lstStyle/>
          <a:p>
            <a:r>
              <a:rPr lang="en-US" altLang="en-US" sz="2800"/>
              <a:t>Faults can also terminate at the ground surface, or appear to</a:t>
            </a:r>
          </a:p>
          <a:p>
            <a:r>
              <a:rPr lang="en-US" altLang="en-US" sz="2800"/>
              <a:t>The San Andreas fault does terminate at the ground surface, and is called an </a:t>
            </a:r>
            <a:r>
              <a:rPr lang="en-US" altLang="en-US" sz="2800" b="1" u="sng"/>
              <a:t>emergent</a:t>
            </a:r>
            <a:r>
              <a:rPr lang="en-US" altLang="en-US" sz="2800">
                <a:solidFill>
                  <a:srgbClr val="00FF00"/>
                </a:solidFill>
              </a:rPr>
              <a:t> </a:t>
            </a:r>
            <a:r>
              <a:rPr lang="en-US" altLang="en-US" sz="2800"/>
              <a:t>fault.</a:t>
            </a:r>
          </a:p>
        </p:txBody>
      </p:sp>
      <p:pic>
        <p:nvPicPr>
          <p:cNvPr id="124932" name="Picture 4" descr="San Andreas Carrizo dis01bigb"/>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304800"/>
            <a:ext cx="3871913"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7885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2800" b="1" smtClean="0">
                <a:solidFill>
                  <a:srgbClr val="FF3300"/>
                </a:solidFill>
              </a:rPr>
              <a:t>Sequence of Events</a:t>
            </a:r>
          </a:p>
        </p:txBody>
      </p:sp>
      <p:sp>
        <p:nvSpPr>
          <p:cNvPr id="37891" name="Rectangle 3"/>
          <p:cNvSpPr>
            <a:spLocks noGrp="1" noChangeArrowheads="1"/>
          </p:cNvSpPr>
          <p:nvPr>
            <p:ph type="body" idx="1"/>
          </p:nvPr>
        </p:nvSpPr>
        <p:spPr>
          <a:xfrm>
            <a:off x="1333500" y="1981200"/>
            <a:ext cx="6908800" cy="4114800"/>
          </a:xfrm>
        </p:spPr>
        <p:txBody>
          <a:bodyPr/>
          <a:lstStyle/>
          <a:p>
            <a:pPr>
              <a:buFontTx/>
              <a:buNone/>
            </a:pPr>
            <a:r>
              <a:rPr lang="en-US" altLang="en-US" sz="2400" smtClean="0"/>
              <a:t>1) Tectonic loading of faults</a:t>
            </a:r>
          </a:p>
          <a:p>
            <a:pPr>
              <a:buFontTx/>
              <a:buNone/>
            </a:pPr>
            <a:endParaRPr lang="en-US" altLang="en-US" sz="2400" smtClean="0"/>
          </a:p>
          <a:p>
            <a:pPr>
              <a:buFontTx/>
              <a:buNone/>
            </a:pPr>
            <a:r>
              <a:rPr lang="en-US" altLang="en-US" sz="2400" smtClean="0"/>
              <a:t>2) Earthquakes</a:t>
            </a:r>
          </a:p>
          <a:p>
            <a:pPr>
              <a:buFontTx/>
              <a:buNone/>
            </a:pPr>
            <a:endParaRPr lang="en-US" altLang="en-US" sz="2400" smtClean="0"/>
          </a:p>
          <a:p>
            <a:pPr>
              <a:buFontTx/>
              <a:buNone/>
            </a:pPr>
            <a:r>
              <a:rPr lang="en-US" altLang="en-US" sz="2400" smtClean="0"/>
              <a:t>3) Seismic waves</a:t>
            </a:r>
          </a:p>
          <a:p>
            <a:pPr>
              <a:buFontTx/>
              <a:buNone/>
            </a:pPr>
            <a:endParaRPr lang="en-US" altLang="en-US" sz="2400" smtClean="0"/>
          </a:p>
          <a:p>
            <a:pPr>
              <a:buFontTx/>
              <a:buNone/>
            </a:pPr>
            <a:r>
              <a:rPr lang="en-US" altLang="en-US" sz="2400" smtClean="0"/>
              <a:t>4) Shaking (ground motion)</a:t>
            </a:r>
          </a:p>
          <a:p>
            <a:pPr>
              <a:buFontTx/>
              <a:buNone/>
            </a:pPr>
            <a:endParaRPr lang="en-US" altLang="en-US" sz="2400" smtClean="0"/>
          </a:p>
          <a:p>
            <a:pPr>
              <a:buFontTx/>
              <a:buNone/>
            </a:pPr>
            <a:r>
              <a:rPr lang="en-US" altLang="en-US" sz="2400" smtClean="0"/>
              <a:t>5) Structural failure</a:t>
            </a:r>
          </a:p>
          <a:p>
            <a:endParaRPr lang="en-US" altLang="en-US" sz="24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533400" y="1219200"/>
            <a:ext cx="8077200" cy="4485652"/>
          </a:xfrm>
          <a:prstGeom prst="rect">
            <a:avLst/>
          </a:prstGeom>
          <a:noFill/>
          <a:ln w="57150">
            <a:noFill/>
            <a:miter lim="800000"/>
            <a:headEnd/>
            <a:tailEnd/>
          </a:ln>
        </p:spPr>
        <p:txBody>
          <a:bodyPr>
            <a:spAutoFit/>
          </a:bodyPr>
          <a:lstStyle/>
          <a:p>
            <a:pPr algn="l" fontAlgn="base"/>
            <a:r>
              <a:rPr kumimoji="0" lang="en-US" sz="2400" b="1" dirty="0">
                <a:solidFill>
                  <a:srgbClr val="000099"/>
                </a:solidFill>
                <a:latin typeface="Times New Roman" pitchFamily="18" charset="0"/>
              </a:rPr>
              <a:t>Joints:</a:t>
            </a:r>
            <a:br>
              <a:rPr kumimoji="0" lang="en-US" sz="2400" b="1" dirty="0">
                <a:solidFill>
                  <a:srgbClr val="000099"/>
                </a:solidFill>
                <a:latin typeface="Times New Roman" pitchFamily="18" charset="0"/>
              </a:rPr>
            </a:br>
            <a:r>
              <a:rPr kumimoji="0" lang="en-US" sz="2400" dirty="0">
                <a:latin typeface="Times New Roman" pitchFamily="18" charset="0"/>
              </a:rPr>
              <a:t>Joints are cracks or fractures present in the rocks along which there has been no displacement. Joints occur in all types of rocks. They may be vertical, inclined or even horizontal. There dip and strike are measured in the same way as that of sedimentary strata.</a:t>
            </a:r>
          </a:p>
          <a:p>
            <a:pPr algn="l" fontAlgn="base">
              <a:lnSpc>
                <a:spcPct val="120000"/>
              </a:lnSpc>
            </a:pPr>
            <a:r>
              <a:rPr kumimoji="0" lang="en-US" sz="2400" dirty="0">
                <a:latin typeface="Times New Roman" pitchFamily="18" charset="0"/>
              </a:rPr>
              <a:t>Formation of Joints: Joints are formed as a result of contraction due to cooling or consolidation of rocks. They are also formed when rocks are subjected to compression or tension  during earth movements. </a:t>
            </a:r>
          </a:p>
          <a:p>
            <a:pPr algn="l" fontAlgn="base">
              <a:lnSpc>
                <a:spcPct val="120000"/>
              </a:lnSpc>
            </a:pPr>
            <a:endParaRPr kumimoji="0" lang="en-US" sz="2400" dirty="0">
              <a:latin typeface="Times New Roman" pitchFamily="18" charset="0"/>
            </a:endParaRPr>
          </a:p>
        </p:txBody>
      </p:sp>
      <p:sp>
        <p:nvSpPr>
          <p:cNvPr id="38915" name="Text Box 3"/>
          <p:cNvSpPr txBox="1">
            <a:spLocks noChangeArrowheads="1"/>
          </p:cNvSpPr>
          <p:nvPr/>
        </p:nvSpPr>
        <p:spPr bwMode="auto">
          <a:xfrm>
            <a:off x="1981200" y="395288"/>
            <a:ext cx="5867400" cy="519112"/>
          </a:xfrm>
          <a:prstGeom prst="rect">
            <a:avLst/>
          </a:prstGeom>
          <a:noFill/>
          <a:ln w="57150">
            <a:noFill/>
            <a:miter lim="800000"/>
            <a:headEnd/>
            <a:tailEnd/>
          </a:ln>
        </p:spPr>
        <p:txBody>
          <a:bodyPr>
            <a:spAutoFit/>
          </a:bodyPr>
          <a:lstStyle/>
          <a:p>
            <a:pPr algn="l" fontAlgn="base">
              <a:spcBef>
                <a:spcPct val="50000"/>
              </a:spcBef>
            </a:pPr>
            <a:r>
              <a:rPr kumimoji="0" lang="en-US" sz="2800" b="1">
                <a:solidFill>
                  <a:srgbClr val="FF3300"/>
                </a:solidFill>
                <a:latin typeface="Arial" charset="0"/>
              </a:rPr>
              <a:t>Terminology Related to faults</a:t>
            </a:r>
          </a:p>
        </p:txBody>
      </p:sp>
      <p:sp>
        <p:nvSpPr>
          <p:cNvPr id="163844" name="Rectangle 4"/>
          <p:cNvSpPr>
            <a:spLocks noChangeArrowheads="1"/>
          </p:cNvSpPr>
          <p:nvPr/>
        </p:nvSpPr>
        <p:spPr bwMode="auto">
          <a:xfrm>
            <a:off x="457200" y="381000"/>
            <a:ext cx="7772400" cy="8382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dirty="0">
                <a:effectLst>
                  <a:outerShdw blurRad="38100" dist="38100" dir="2700000" algn="tl">
                    <a:srgbClr val="FFFFFF"/>
                  </a:outerShdw>
                </a:effectLst>
                <a:latin typeface="Times New Roman" pitchFamily="18" charset="0"/>
              </a:rPr>
              <a:t>Geological Structures: Joints</a:t>
            </a:r>
            <a:br>
              <a:rPr kumimoji="0" lang="en-US" sz="3200" b="1" dirty="0">
                <a:effectLst>
                  <a:outerShdw blurRad="38100" dist="38100" dir="2700000" algn="tl">
                    <a:srgbClr val="FFFFFF"/>
                  </a:outerShdw>
                </a:effectLst>
                <a:latin typeface="Times New Roman" pitchFamily="18" charset="0"/>
              </a:rPr>
            </a:br>
            <a:r>
              <a:rPr lang="en-US" sz="16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5650">
                                            <p:txEl>
                                              <p:pRg st="1" end="1"/>
                                            </p:txEl>
                                          </p:spTgt>
                                        </p:tgtEl>
                                        <p:attrNameLst>
                                          <p:attrName>style.visibility</p:attrName>
                                        </p:attrNameLst>
                                      </p:cBhvr>
                                      <p:to>
                                        <p:strVal val="visible"/>
                                      </p:to>
                                    </p:set>
                                    <p:anim calcmode="lin" valueType="num">
                                      <p:cBhvr additive="base">
                                        <p:cTn id="11"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565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018EB81E-F29B-4844-B94C-029290FFE934}" type="slidenum">
              <a:rPr lang="en-US" altLang="ja-JP" sz="1400">
                <a:latin typeface="Times New Roman" pitchFamily="18" charset="0"/>
              </a:rPr>
              <a:pPr algn="r" fontAlgn="base"/>
              <a:t>5</a:t>
            </a:fld>
            <a:endParaRPr lang="en-US" altLang="ja-JP" sz="1400">
              <a:latin typeface="Times New Roman" pitchFamily="18" charset="0"/>
            </a:endParaRPr>
          </a:p>
        </p:txBody>
      </p:sp>
      <p:sp>
        <p:nvSpPr>
          <p:cNvPr id="6147" name="Text Box 3"/>
          <p:cNvSpPr txBox="1">
            <a:spLocks noChangeArrowheads="1"/>
          </p:cNvSpPr>
          <p:nvPr/>
        </p:nvSpPr>
        <p:spPr bwMode="auto">
          <a:xfrm>
            <a:off x="304800" y="1066800"/>
            <a:ext cx="8534400" cy="4246563"/>
          </a:xfrm>
          <a:prstGeom prst="rect">
            <a:avLst/>
          </a:prstGeom>
          <a:noFill/>
          <a:ln w="9525">
            <a:noFill/>
            <a:miter lim="800000"/>
            <a:headEnd/>
            <a:tailEnd/>
          </a:ln>
        </p:spPr>
        <p:txBody>
          <a:bodyPr>
            <a:spAutoFit/>
          </a:bodyPr>
          <a:lstStyle/>
          <a:p>
            <a:pPr marL="381000" indent="-3810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Symmetrical Folds: </a:t>
            </a:r>
            <a:r>
              <a:rPr kumimoji="0" lang="en-US" b="1">
                <a:latin typeface="Times New Roman" pitchFamily="18" charset="0"/>
                <a:ea typeface="굴림" pitchFamily="34" charset="-127"/>
                <a:cs typeface="Times New Roman" pitchFamily="18" charset="0"/>
              </a:rPr>
              <a:t>A ‘symmetrical folds’ is one where the axial plane is vertical and the two limbs have the same amount of dip.</a:t>
            </a:r>
          </a:p>
          <a:p>
            <a:pPr marL="381000" indent="-381000" algn="just" eaLnBrk="0" fontAlgn="base" hangingPunct="0">
              <a:lnSpc>
                <a:spcPct val="135000"/>
              </a:lnSpc>
              <a:buClr>
                <a:schemeClr val="accent2"/>
              </a:buClr>
              <a:buFont typeface="Wingdings" pitchFamily="2" charset="2"/>
              <a:buNone/>
            </a:pPr>
            <a:endParaRPr kumimoji="0" lang="en-US" b="1">
              <a:latin typeface="Times New Roman" pitchFamily="18" charset="0"/>
              <a:ea typeface="굴림" pitchFamily="34" charset="-127"/>
              <a:cs typeface="Times New Roman" pitchFamily="18" charset="0"/>
            </a:endParaRPr>
          </a:p>
          <a:p>
            <a:pPr marL="381000" indent="-3810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Asymmetrical folds:</a:t>
            </a:r>
            <a:r>
              <a:rPr kumimoji="0" lang="en-US" b="1">
                <a:solidFill>
                  <a:schemeClr val="accent1"/>
                </a:solidFill>
                <a:latin typeface="Times New Roman" pitchFamily="18" charset="0"/>
                <a:ea typeface="굴림" pitchFamily="34" charset="-127"/>
                <a:cs typeface="Times New Roman" pitchFamily="18" charset="0"/>
              </a:rPr>
              <a:t> </a:t>
            </a:r>
            <a:r>
              <a:rPr kumimoji="0" lang="en-US" b="1">
                <a:latin typeface="Times New Roman" pitchFamily="18" charset="0"/>
                <a:ea typeface="굴림" pitchFamily="34" charset="-127"/>
                <a:cs typeface="Times New Roman" pitchFamily="18" charset="0"/>
              </a:rPr>
              <a:t>An asymmetrical folds is one where the axial plane is inclined and the limbs dip at different angles, and in opposite directions.</a:t>
            </a:r>
          </a:p>
          <a:p>
            <a:pPr marL="381000" indent="-381000" algn="just" eaLnBrk="0" fontAlgn="base" hangingPunct="0">
              <a:lnSpc>
                <a:spcPct val="135000"/>
              </a:lnSpc>
              <a:buClr>
                <a:schemeClr val="accent2"/>
              </a:buClr>
              <a:buFont typeface="Wingdings" pitchFamily="2" charset="2"/>
              <a:buNone/>
            </a:pPr>
            <a:endParaRPr kumimoji="0" lang="en-US" b="1">
              <a:latin typeface="Times New Roman" pitchFamily="18" charset="0"/>
              <a:ea typeface="굴림" pitchFamily="34" charset="-127"/>
              <a:cs typeface="Times New Roman" pitchFamily="18" charset="0"/>
            </a:endParaRPr>
          </a:p>
          <a:p>
            <a:pPr marL="381000" indent="-3810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Overturned folds: </a:t>
            </a:r>
            <a:r>
              <a:rPr kumimoji="0" lang="en-US" b="1">
                <a:latin typeface="Times New Roman" pitchFamily="18" charset="0"/>
                <a:ea typeface="굴림" pitchFamily="34" charset="-127"/>
                <a:cs typeface="Times New Roman" pitchFamily="18" charset="0"/>
              </a:rPr>
              <a:t>Overturned folds is one in which the axial plane is inclined and one limb is turned past the vertical. If the compression is more pronounced from one direction, an overturned fold may occur. </a:t>
            </a:r>
          </a:p>
          <a:p>
            <a:pPr marL="381000" indent="-381000" algn="just" eaLnBrk="0" fontAlgn="base" hangingPunct="0">
              <a:lnSpc>
                <a:spcPct val="135000"/>
              </a:lnSpc>
              <a:buClr>
                <a:schemeClr val="accent2"/>
              </a:buClr>
              <a:buFont typeface="Wingdings" pitchFamily="2" charset="2"/>
              <a:buNone/>
            </a:pPr>
            <a:endParaRPr kumimoji="0" lang="en-US" b="1">
              <a:latin typeface="Times New Roman" pitchFamily="18" charset="0"/>
              <a:ea typeface="굴림" pitchFamily="34" charset="-127"/>
              <a:cs typeface="Times New Roman" pitchFamily="18" charset="0"/>
            </a:endParaRP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Types of folds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pic>
        <p:nvPicPr>
          <p:cNvPr id="6149" name="Picture 6" descr="overturned_folds"/>
          <p:cNvPicPr>
            <a:picLocks noChangeAspect="1" noChangeArrowheads="1"/>
          </p:cNvPicPr>
          <p:nvPr/>
        </p:nvPicPr>
        <p:blipFill>
          <a:blip r:embed="rId2"/>
          <a:srcRect/>
          <a:stretch>
            <a:fillRect/>
          </a:stretch>
        </p:blipFill>
        <p:spPr bwMode="auto">
          <a:xfrm>
            <a:off x="2286000" y="4495800"/>
            <a:ext cx="429895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533400" y="1219200"/>
            <a:ext cx="8077200" cy="2868613"/>
          </a:xfrm>
          <a:prstGeom prst="rect">
            <a:avLst/>
          </a:prstGeom>
          <a:noFill/>
          <a:ln w="57150">
            <a:noFill/>
            <a:miter lim="800000"/>
            <a:headEnd/>
            <a:tailEnd/>
          </a:ln>
        </p:spPr>
        <p:txBody>
          <a:bodyPr>
            <a:spAutoFit/>
          </a:bodyPr>
          <a:lstStyle/>
          <a:p>
            <a:pPr algn="l" fontAlgn="base"/>
            <a:r>
              <a:rPr kumimoji="0" lang="en-US" sz="2400" b="1">
                <a:solidFill>
                  <a:srgbClr val="000099"/>
                </a:solidFill>
                <a:latin typeface="Times New Roman" pitchFamily="18" charset="0"/>
              </a:rPr>
              <a:t>Tension Joints:</a:t>
            </a:r>
            <a:br>
              <a:rPr kumimoji="0" lang="en-US" sz="2400" b="1">
                <a:solidFill>
                  <a:srgbClr val="000099"/>
                </a:solidFill>
                <a:latin typeface="Times New Roman" pitchFamily="18" charset="0"/>
              </a:rPr>
            </a:br>
            <a:r>
              <a:rPr kumimoji="0" lang="en-US" sz="2200">
                <a:latin typeface="Times New Roman" pitchFamily="18" charset="0"/>
              </a:rPr>
              <a:t>Tension joints are those which are formed as a result of tensional forces. These joints are relatively open and have rough and irregular surfaces. </a:t>
            </a:r>
          </a:p>
          <a:p>
            <a:pPr algn="l" fontAlgn="base"/>
            <a:r>
              <a:rPr kumimoji="0" lang="en-US" sz="2200">
                <a:latin typeface="Times New Roman" pitchFamily="18" charset="0"/>
              </a:rPr>
              <a:t>Shear Joints: Shear joints are those which are formed due to shearing stresses involved in the folding and faulting of rocks. These joints are rather clean cut and tightly closed. </a:t>
            </a:r>
          </a:p>
          <a:p>
            <a:pPr algn="l" fontAlgn="base">
              <a:lnSpc>
                <a:spcPct val="120000"/>
              </a:lnSpc>
            </a:pPr>
            <a:endParaRPr kumimoji="0" lang="en-US" sz="2200">
              <a:latin typeface="Times New Roman" pitchFamily="18" charset="0"/>
            </a:endParaRPr>
          </a:p>
        </p:txBody>
      </p:sp>
      <p:sp>
        <p:nvSpPr>
          <p:cNvPr id="39939" name="Text Box 3"/>
          <p:cNvSpPr txBox="1">
            <a:spLocks noChangeArrowheads="1"/>
          </p:cNvSpPr>
          <p:nvPr/>
        </p:nvSpPr>
        <p:spPr bwMode="auto">
          <a:xfrm>
            <a:off x="1981200" y="395288"/>
            <a:ext cx="5867400" cy="519112"/>
          </a:xfrm>
          <a:prstGeom prst="rect">
            <a:avLst/>
          </a:prstGeom>
          <a:noFill/>
          <a:ln w="57150">
            <a:noFill/>
            <a:miter lim="800000"/>
            <a:headEnd/>
            <a:tailEnd/>
          </a:ln>
        </p:spPr>
        <p:txBody>
          <a:bodyPr>
            <a:spAutoFit/>
          </a:bodyPr>
          <a:lstStyle/>
          <a:p>
            <a:pPr algn="l" fontAlgn="base">
              <a:spcBef>
                <a:spcPct val="50000"/>
              </a:spcBef>
            </a:pPr>
            <a:r>
              <a:rPr kumimoji="0" lang="en-US" sz="2800" b="1">
                <a:solidFill>
                  <a:srgbClr val="FF3300"/>
                </a:solidFill>
                <a:latin typeface="Arial" charset="0"/>
              </a:rPr>
              <a:t>Terminology Related to faults</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3200" b="1">
                <a:effectLst>
                  <a:outerShdw blurRad="38100" dist="38100" dir="2700000" algn="tl">
                    <a:srgbClr val="FFFFFF"/>
                  </a:outerShdw>
                </a:effectLst>
                <a:latin typeface="Times New Roman" pitchFamily="18" charset="0"/>
              </a:rPr>
              <a:t>Classification of joints</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74">
                                            <p:txEl>
                                              <p:pRg st="1" end="1"/>
                                            </p:txEl>
                                          </p:spTgt>
                                        </p:tgtEl>
                                        <p:attrNameLst>
                                          <p:attrName>style.visibility</p:attrName>
                                        </p:attrNameLst>
                                      </p:cBhvr>
                                      <p:to>
                                        <p:strVal val="visible"/>
                                      </p:to>
                                    </p:set>
                                    <p:anim calcmode="lin" valueType="num">
                                      <p:cBhvr additive="base">
                                        <p:cTn id="13"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nvSpPr>
        <p:spPr>
          <a:xfrm>
            <a:off x="6553200" y="6356350"/>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650FAA1-27E0-4722-82AD-912CBE40762A}" type="slidenum">
              <a:rPr lang="en-US" altLang="en-US" sz="1200">
                <a:solidFill>
                  <a:srgbClr val="898989"/>
                </a:solidFill>
              </a:rPr>
              <a:pPr algn="r"/>
              <a:t>51</a:t>
            </a:fld>
            <a:endParaRPr lang="en-US" altLang="en-US" sz="1200">
              <a:solidFill>
                <a:srgbClr val="898989"/>
              </a:solidFill>
            </a:endParaRPr>
          </a:p>
        </p:txBody>
      </p:sp>
      <p:sp>
        <p:nvSpPr>
          <p:cNvPr id="40962" name="Rectangle 6"/>
          <p:cNvSpPr>
            <a:spLocks noChangeArrowheads="1"/>
          </p:cNvSpPr>
          <p:nvPr/>
        </p:nvSpPr>
        <p:spPr bwMode="auto">
          <a:xfrm>
            <a:off x="228600" y="1295400"/>
            <a:ext cx="8686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b="1" dirty="0"/>
              <a:t>Pakistan is characterized by extensive zones of moderate to high seismicity, induced by the regional collisional tectonics associated with Indian and Eurasian plates and resulting in manifestation of great Himalayan and associated mountain ranges. </a:t>
            </a:r>
          </a:p>
          <a:p>
            <a:pPr algn="just"/>
            <a:endParaRPr lang="en-US" altLang="en-US" sz="1000" b="1" dirty="0"/>
          </a:p>
          <a:p>
            <a:pPr algn="just"/>
            <a:r>
              <a:rPr lang="en-US" altLang="en-US" sz="2000" b="1" dirty="0"/>
              <a:t>The geographic domain of Pakistan comprises a network of active </a:t>
            </a:r>
            <a:r>
              <a:rPr lang="en-US" altLang="en-US" sz="2000" b="1" dirty="0" err="1"/>
              <a:t>seismotectonic</a:t>
            </a:r>
            <a:r>
              <a:rPr lang="en-US" altLang="en-US" sz="2000" b="1" dirty="0"/>
              <a:t> defined five broad </a:t>
            </a:r>
            <a:r>
              <a:rPr lang="en-US" altLang="en-US" sz="2000" b="1" dirty="0" err="1"/>
              <a:t>seismotectonic</a:t>
            </a:r>
            <a:r>
              <a:rPr lang="en-US" altLang="en-US" sz="2000" b="1" dirty="0"/>
              <a:t> zones</a:t>
            </a:r>
          </a:p>
          <a:p>
            <a:pPr algn="just"/>
            <a:r>
              <a:rPr lang="en-US" altLang="en-US" sz="2000" b="1" dirty="0"/>
              <a:t> </a:t>
            </a:r>
          </a:p>
          <a:p>
            <a:pPr lvl="1" algn="just">
              <a:lnSpc>
                <a:spcPct val="120000"/>
              </a:lnSpc>
              <a:buFontTx/>
              <a:buAutoNum type="arabicParenR"/>
            </a:pPr>
            <a:r>
              <a:rPr lang="en-US" altLang="en-US" sz="2000" b="1" dirty="0"/>
              <a:t>Himalayan </a:t>
            </a:r>
            <a:r>
              <a:rPr lang="en-US" altLang="en-US" sz="2000" b="1" dirty="0" err="1"/>
              <a:t>seismotectonic</a:t>
            </a:r>
            <a:r>
              <a:rPr lang="en-US" altLang="en-US" sz="2000" b="1" dirty="0"/>
              <a:t> zone in the north, </a:t>
            </a:r>
          </a:p>
          <a:p>
            <a:pPr lvl="1" algn="just">
              <a:lnSpc>
                <a:spcPct val="120000"/>
              </a:lnSpc>
              <a:buFontTx/>
              <a:buAutoNum type="arabicParenR"/>
            </a:pPr>
            <a:r>
              <a:rPr lang="en-US" altLang="en-US" sz="2000" b="1" dirty="0" err="1"/>
              <a:t>Suleman-Kirthar</a:t>
            </a:r>
            <a:r>
              <a:rPr lang="en-US" altLang="en-US" sz="2000" b="1" dirty="0"/>
              <a:t> </a:t>
            </a:r>
            <a:r>
              <a:rPr lang="en-US" altLang="en-US" sz="2000" b="1" dirty="0" err="1"/>
              <a:t>thurst</a:t>
            </a:r>
            <a:r>
              <a:rPr lang="en-US" altLang="en-US" sz="2000" b="1" dirty="0"/>
              <a:t>-fold belt, </a:t>
            </a:r>
          </a:p>
          <a:p>
            <a:pPr lvl="1" algn="just">
              <a:lnSpc>
                <a:spcPct val="120000"/>
              </a:lnSpc>
              <a:buFontTx/>
              <a:buAutoNum type="arabicParenR"/>
            </a:pPr>
            <a:r>
              <a:rPr lang="en-US" altLang="en-US" sz="2000" b="1" dirty="0" err="1"/>
              <a:t>Chaman-Ornach</a:t>
            </a:r>
            <a:r>
              <a:rPr lang="en-US" altLang="en-US" sz="2000" b="1" dirty="0"/>
              <a:t> </a:t>
            </a:r>
            <a:r>
              <a:rPr lang="en-US" altLang="en-US" sz="2000" b="1" dirty="0" err="1"/>
              <a:t>Nal</a:t>
            </a:r>
            <a:r>
              <a:rPr lang="en-US" altLang="en-US" sz="2000" b="1" dirty="0"/>
              <a:t> </a:t>
            </a:r>
            <a:r>
              <a:rPr lang="en-US" altLang="en-US" sz="2000" b="1" dirty="0" err="1"/>
              <a:t>Trasform</a:t>
            </a:r>
            <a:r>
              <a:rPr lang="en-US" altLang="en-US" sz="2000" b="1" dirty="0"/>
              <a:t> Fault Zone,</a:t>
            </a:r>
          </a:p>
          <a:p>
            <a:pPr lvl="1" algn="just">
              <a:lnSpc>
                <a:spcPct val="120000"/>
              </a:lnSpc>
              <a:buFontTx/>
              <a:buAutoNum type="arabicParenR"/>
            </a:pPr>
            <a:r>
              <a:rPr lang="en-US" altLang="en-US" sz="2000" b="1" dirty="0" err="1"/>
              <a:t>Makran</a:t>
            </a:r>
            <a:r>
              <a:rPr lang="en-US" altLang="en-US" sz="2000" b="1" dirty="0"/>
              <a:t>  Subduction Zone in the west, and </a:t>
            </a:r>
          </a:p>
          <a:p>
            <a:pPr lvl="1" algn="just">
              <a:lnSpc>
                <a:spcPct val="120000"/>
              </a:lnSpc>
              <a:buFontTx/>
              <a:buAutoNum type="arabicParenR"/>
            </a:pPr>
            <a:r>
              <a:rPr lang="en-US" altLang="en-US" sz="2000" b="1" dirty="0"/>
              <a:t>Run of Kutch </a:t>
            </a:r>
            <a:r>
              <a:rPr lang="en-US" altLang="en-US" sz="2000" b="1" dirty="0" err="1"/>
              <a:t>Seismotectonic</a:t>
            </a:r>
            <a:r>
              <a:rPr lang="en-US" altLang="en-US" sz="2000" b="1" dirty="0"/>
              <a:t> Zone in the southeast. </a:t>
            </a:r>
          </a:p>
          <a:p>
            <a:pPr algn="just">
              <a:buFontTx/>
              <a:buAutoNum type="arabicParenR"/>
            </a:pPr>
            <a:endParaRPr lang="en-US" altLang="en-US" sz="1000" b="1" dirty="0"/>
          </a:p>
          <a:p>
            <a:pPr algn="just"/>
            <a:r>
              <a:rPr lang="en-US" altLang="en-US" sz="2000" b="1" dirty="0"/>
              <a:t>The Pamir-</a:t>
            </a:r>
            <a:r>
              <a:rPr lang="en-US" altLang="en-US" sz="2000" b="1" dirty="0" err="1"/>
              <a:t>Hinukush</a:t>
            </a:r>
            <a:r>
              <a:rPr lang="en-US" altLang="en-US" sz="2000" b="1" dirty="0"/>
              <a:t> Seismic Zone straddles across Afghanistan and Tajikistan outside Pakistan but in close vicinity of the NW Pakistan comprising District </a:t>
            </a:r>
            <a:r>
              <a:rPr lang="en-US" altLang="en-US" sz="2000" b="1" dirty="0" err="1"/>
              <a:t>Chitral</a:t>
            </a:r>
            <a:r>
              <a:rPr lang="en-US" altLang="en-US" sz="2000" b="1" dirty="0"/>
              <a:t>.</a:t>
            </a:r>
          </a:p>
        </p:txBody>
      </p:sp>
      <p:sp>
        <p:nvSpPr>
          <p:cNvPr id="40963" name="Text Box 7"/>
          <p:cNvSpPr txBox="1">
            <a:spLocks noChangeArrowheads="1"/>
          </p:cNvSpPr>
          <p:nvPr/>
        </p:nvSpPr>
        <p:spPr bwMode="auto">
          <a:xfrm>
            <a:off x="1662113" y="381000"/>
            <a:ext cx="5761037" cy="554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a:solidFill>
                  <a:srgbClr val="FFB5FF"/>
                </a:solidFill>
              </a:rPr>
              <a:t> Major Faults of Pakistan </a:t>
            </a:r>
          </a:p>
        </p:txBody>
      </p:sp>
    </p:spTree>
    <p:extLst>
      <p:ext uri="{BB962C8B-B14F-4D97-AF65-F5344CB8AC3E}">
        <p14:creationId xmlns:p14="http://schemas.microsoft.com/office/powerpoint/2010/main" val="3455110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nvSpPr>
        <p:spPr>
          <a:xfrm>
            <a:off x="6553200" y="6356350"/>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17764A8-97DE-4AC1-96E5-481E7434D125}" type="slidenum">
              <a:rPr lang="en-US" altLang="en-US" sz="1200">
                <a:solidFill>
                  <a:srgbClr val="898989"/>
                </a:solidFill>
              </a:rPr>
              <a:pPr algn="r"/>
              <a:t>52</a:t>
            </a:fld>
            <a:endParaRPr lang="en-US" altLang="en-US" sz="1200">
              <a:solidFill>
                <a:srgbClr val="898989"/>
              </a:solidFill>
            </a:endParaRPr>
          </a:p>
        </p:txBody>
      </p:sp>
      <p:sp>
        <p:nvSpPr>
          <p:cNvPr id="43010" name="Rectangle 6"/>
          <p:cNvSpPr>
            <a:spLocks noChangeArrowheads="1"/>
          </p:cNvSpPr>
          <p:nvPr/>
        </p:nvSpPr>
        <p:spPr bwMode="auto">
          <a:xfrm>
            <a:off x="414338" y="2209800"/>
            <a:ext cx="35480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571500" algn="l"/>
              </a:tabLst>
              <a:defRPr>
                <a:solidFill>
                  <a:schemeClr val="tx1"/>
                </a:solidFill>
                <a:latin typeface="Arial" panose="020B0604020202020204" pitchFamily="34" charset="0"/>
                <a:cs typeface="Arial" panose="020B0604020202020204" pitchFamily="34" charset="0"/>
              </a:defRPr>
            </a:lvl1pPr>
            <a:lvl2pPr marL="742950" indent="-285750">
              <a:tabLst>
                <a:tab pos="571500" algn="l"/>
              </a:tabLst>
              <a:defRPr>
                <a:solidFill>
                  <a:schemeClr val="tx1"/>
                </a:solidFill>
                <a:latin typeface="Arial" panose="020B0604020202020204" pitchFamily="34" charset="0"/>
                <a:cs typeface="Arial" panose="020B0604020202020204" pitchFamily="34" charset="0"/>
              </a:defRPr>
            </a:lvl2pPr>
            <a:lvl3pPr marL="1143000" indent="-228600">
              <a:tabLst>
                <a:tab pos="571500" algn="l"/>
              </a:tabLst>
              <a:defRPr>
                <a:solidFill>
                  <a:schemeClr val="tx1"/>
                </a:solidFill>
                <a:latin typeface="Arial" panose="020B0604020202020204" pitchFamily="34" charset="0"/>
                <a:cs typeface="Arial" panose="020B0604020202020204" pitchFamily="34" charset="0"/>
              </a:defRPr>
            </a:lvl3pPr>
            <a:lvl4pPr marL="1600200" indent="-228600">
              <a:tabLst>
                <a:tab pos="571500" algn="l"/>
              </a:tabLst>
              <a:defRPr>
                <a:solidFill>
                  <a:schemeClr val="tx1"/>
                </a:solidFill>
                <a:latin typeface="Arial" panose="020B0604020202020204" pitchFamily="34" charset="0"/>
                <a:cs typeface="Arial" panose="020B0604020202020204" pitchFamily="34" charset="0"/>
              </a:defRPr>
            </a:lvl4pPr>
            <a:lvl5pPr marL="2057400" indent="-228600">
              <a:tabLst>
                <a:tab pos="5715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9pPr>
          </a:lstStyle>
          <a:p>
            <a:pPr algn="just" eaLnBrk="0" hangingPunct="0">
              <a:lnSpc>
                <a:spcPct val="125000"/>
              </a:lnSpc>
              <a:buFont typeface="Arial" panose="020B0604020202020204" pitchFamily="34" charset="0"/>
              <a:buAutoNum type="arabicPeriod"/>
            </a:pPr>
            <a:r>
              <a:rPr lang="en-US" altLang="en-US" b="1" dirty="0"/>
              <a:t>Main Karakoram Thrust</a:t>
            </a:r>
          </a:p>
          <a:p>
            <a:pPr algn="just" eaLnBrk="0" hangingPunct="0">
              <a:lnSpc>
                <a:spcPct val="125000"/>
              </a:lnSpc>
              <a:buFont typeface="Arial" panose="020B0604020202020204" pitchFamily="34" charset="0"/>
              <a:buAutoNum type="arabicPeriod"/>
            </a:pPr>
            <a:r>
              <a:rPr lang="en-US" altLang="en-US" b="1" dirty="0" err="1"/>
              <a:t>Raikot</a:t>
            </a:r>
            <a:r>
              <a:rPr lang="en-US" altLang="en-US" b="1" dirty="0"/>
              <a:t> Fault	</a:t>
            </a:r>
          </a:p>
          <a:p>
            <a:pPr algn="just" eaLnBrk="0" hangingPunct="0">
              <a:lnSpc>
                <a:spcPct val="125000"/>
              </a:lnSpc>
              <a:buFont typeface="Arial" panose="020B0604020202020204" pitchFamily="34" charset="0"/>
              <a:buAutoNum type="arabicPeriod"/>
            </a:pPr>
            <a:r>
              <a:rPr lang="en-US" altLang="en-US" b="1" dirty="0" err="1"/>
              <a:t>Panjal-Khairabad</a:t>
            </a:r>
            <a:r>
              <a:rPr lang="en-US" altLang="en-US" b="1" dirty="0"/>
              <a:t> Thrust</a:t>
            </a:r>
          </a:p>
          <a:p>
            <a:pPr algn="just" eaLnBrk="0" hangingPunct="0">
              <a:lnSpc>
                <a:spcPct val="125000"/>
              </a:lnSpc>
              <a:buFont typeface="Arial" panose="020B0604020202020204" pitchFamily="34" charset="0"/>
              <a:buAutoNum type="arabicPeriod"/>
            </a:pPr>
            <a:r>
              <a:rPr lang="en-US" altLang="en-US" b="1" dirty="0" err="1"/>
              <a:t>Riasi</a:t>
            </a:r>
            <a:r>
              <a:rPr lang="en-US" altLang="en-US" b="1" dirty="0"/>
              <a:t> Thrust </a:t>
            </a:r>
          </a:p>
          <a:p>
            <a:pPr algn="just" eaLnBrk="0" hangingPunct="0">
              <a:lnSpc>
                <a:spcPct val="125000"/>
              </a:lnSpc>
              <a:buFont typeface="Arial" panose="020B0604020202020204" pitchFamily="34" charset="0"/>
              <a:buAutoNum type="arabicPeriod"/>
            </a:pPr>
            <a:r>
              <a:rPr lang="en-US" altLang="en-US" b="1" dirty="0"/>
              <a:t>Salt Range Thrust </a:t>
            </a:r>
          </a:p>
          <a:p>
            <a:pPr algn="just" eaLnBrk="0" hangingPunct="0">
              <a:lnSpc>
                <a:spcPct val="125000"/>
              </a:lnSpc>
              <a:buFont typeface="Arial" panose="020B0604020202020204" pitchFamily="34" charset="0"/>
              <a:buAutoNum type="arabicPeriod"/>
            </a:pPr>
            <a:r>
              <a:rPr lang="en-US" altLang="en-US" b="1" dirty="0" err="1"/>
              <a:t>Bannu</a:t>
            </a:r>
            <a:r>
              <a:rPr lang="en-US" altLang="en-US" b="1" dirty="0"/>
              <a:t> Fault</a:t>
            </a:r>
          </a:p>
          <a:p>
            <a:pPr algn="just" eaLnBrk="0" hangingPunct="0">
              <a:lnSpc>
                <a:spcPct val="125000"/>
              </a:lnSpc>
              <a:buFont typeface="Arial" panose="020B0604020202020204" pitchFamily="34" charset="0"/>
              <a:buAutoNum type="arabicPeriod"/>
            </a:pPr>
            <a:r>
              <a:rPr lang="en-US" altLang="en-US" b="1" dirty="0" err="1"/>
              <a:t>Chaman</a:t>
            </a:r>
            <a:r>
              <a:rPr lang="en-US" altLang="en-US" b="1" dirty="0"/>
              <a:t> Transform Fault</a:t>
            </a:r>
          </a:p>
          <a:p>
            <a:pPr algn="just" eaLnBrk="0" hangingPunct="0">
              <a:lnSpc>
                <a:spcPct val="125000"/>
              </a:lnSpc>
              <a:buFont typeface="Arial" panose="020B0604020202020204" pitchFamily="34" charset="0"/>
              <a:buAutoNum type="arabicPeriod"/>
            </a:pPr>
            <a:r>
              <a:rPr lang="en-US" altLang="en-US" b="1" dirty="0"/>
              <a:t>Quetta-</a:t>
            </a:r>
            <a:r>
              <a:rPr lang="en-US" altLang="en-US" b="1" dirty="0" err="1"/>
              <a:t>Chiltan</a:t>
            </a:r>
            <a:r>
              <a:rPr lang="en-US" altLang="en-US" b="1" dirty="0"/>
              <a:t> Fault</a:t>
            </a:r>
          </a:p>
          <a:p>
            <a:pPr algn="just" eaLnBrk="0" hangingPunct="0">
              <a:lnSpc>
                <a:spcPct val="125000"/>
              </a:lnSpc>
              <a:buFont typeface="Arial" panose="020B0604020202020204" pitchFamily="34" charset="0"/>
              <a:buAutoNum type="arabicPeriod"/>
            </a:pPr>
            <a:r>
              <a:rPr lang="en-US" altLang="en-US" b="1" dirty="0" err="1"/>
              <a:t>Pab</a:t>
            </a:r>
            <a:r>
              <a:rPr lang="en-US" altLang="en-US" b="1" dirty="0"/>
              <a:t> Fault</a:t>
            </a:r>
          </a:p>
          <a:p>
            <a:pPr algn="just" eaLnBrk="0" hangingPunct="0">
              <a:lnSpc>
                <a:spcPct val="125000"/>
              </a:lnSpc>
              <a:buFont typeface="Arial" panose="020B0604020202020204" pitchFamily="34" charset="0"/>
              <a:buAutoNum type="arabicPeriod"/>
            </a:pPr>
            <a:r>
              <a:rPr lang="en-US" altLang="en-US" b="1" dirty="0"/>
              <a:t>Allah Bund Fault</a:t>
            </a:r>
          </a:p>
          <a:p>
            <a:pPr algn="just" eaLnBrk="0" hangingPunct="0">
              <a:lnSpc>
                <a:spcPct val="125000"/>
              </a:lnSpc>
              <a:buFont typeface="Arial" panose="020B0604020202020204" pitchFamily="34" charset="0"/>
              <a:buAutoNum type="arabicPeriod"/>
            </a:pPr>
            <a:r>
              <a:rPr lang="en-US" altLang="en-US" b="1" dirty="0" err="1"/>
              <a:t>Hoshab</a:t>
            </a:r>
            <a:r>
              <a:rPr lang="en-US" altLang="en-US" b="1" dirty="0"/>
              <a:t> Fault</a:t>
            </a:r>
          </a:p>
          <a:p>
            <a:pPr eaLnBrk="0" hangingPunct="0">
              <a:lnSpc>
                <a:spcPct val="125000"/>
              </a:lnSpc>
              <a:buFont typeface="Arial" panose="020B0604020202020204" pitchFamily="34" charset="0"/>
              <a:buAutoNum type="arabicPeriod"/>
            </a:pPr>
            <a:r>
              <a:rPr lang="en-US" altLang="en-US" b="1" dirty="0" err="1"/>
              <a:t>Makran</a:t>
            </a:r>
            <a:r>
              <a:rPr lang="en-US" altLang="en-US" b="1" dirty="0"/>
              <a:t> Coastal Fault</a:t>
            </a:r>
          </a:p>
        </p:txBody>
      </p:sp>
      <p:sp>
        <p:nvSpPr>
          <p:cNvPr id="43011" name="Text Box 7"/>
          <p:cNvSpPr txBox="1">
            <a:spLocks noChangeArrowheads="1"/>
          </p:cNvSpPr>
          <p:nvPr/>
        </p:nvSpPr>
        <p:spPr bwMode="auto">
          <a:xfrm>
            <a:off x="1547813" y="381000"/>
            <a:ext cx="5981700" cy="641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600" b="1">
                <a:solidFill>
                  <a:srgbClr val="FFB5FF"/>
                </a:solidFill>
              </a:rPr>
              <a:t> Major Faults of Pakistan </a:t>
            </a:r>
          </a:p>
        </p:txBody>
      </p:sp>
      <p:sp>
        <p:nvSpPr>
          <p:cNvPr id="43012" name="Rectangle 8"/>
          <p:cNvSpPr>
            <a:spLocks noChangeArrowheads="1"/>
          </p:cNvSpPr>
          <p:nvPr/>
        </p:nvSpPr>
        <p:spPr bwMode="auto">
          <a:xfrm>
            <a:off x="228600" y="1447800"/>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Major active faults of Pakistan and surrounding areas that strongly influence the seismic hazard are listed below:</a:t>
            </a:r>
          </a:p>
        </p:txBody>
      </p:sp>
      <p:sp>
        <p:nvSpPr>
          <p:cNvPr id="43013" name="Rectangle 6"/>
          <p:cNvSpPr>
            <a:spLocks noChangeArrowheads="1"/>
          </p:cNvSpPr>
          <p:nvPr/>
        </p:nvSpPr>
        <p:spPr bwMode="auto">
          <a:xfrm>
            <a:off x="4724400" y="2232025"/>
            <a:ext cx="3733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571500" algn="l"/>
              </a:tabLst>
              <a:defRPr>
                <a:solidFill>
                  <a:schemeClr val="tx1"/>
                </a:solidFill>
                <a:latin typeface="Arial" panose="020B0604020202020204" pitchFamily="34" charset="0"/>
                <a:cs typeface="Arial" panose="020B0604020202020204" pitchFamily="34" charset="0"/>
              </a:defRPr>
            </a:lvl1pPr>
            <a:lvl2pPr marL="742950" indent="-285750">
              <a:tabLst>
                <a:tab pos="571500" algn="l"/>
              </a:tabLst>
              <a:defRPr>
                <a:solidFill>
                  <a:schemeClr val="tx1"/>
                </a:solidFill>
                <a:latin typeface="Arial" panose="020B0604020202020204" pitchFamily="34" charset="0"/>
                <a:cs typeface="Arial" panose="020B0604020202020204" pitchFamily="34" charset="0"/>
              </a:defRPr>
            </a:lvl2pPr>
            <a:lvl3pPr marL="1143000" indent="-228600">
              <a:tabLst>
                <a:tab pos="571500" algn="l"/>
              </a:tabLst>
              <a:defRPr>
                <a:solidFill>
                  <a:schemeClr val="tx1"/>
                </a:solidFill>
                <a:latin typeface="Arial" panose="020B0604020202020204" pitchFamily="34" charset="0"/>
                <a:cs typeface="Arial" panose="020B0604020202020204" pitchFamily="34" charset="0"/>
              </a:defRPr>
            </a:lvl3pPr>
            <a:lvl4pPr marL="1600200" indent="-228600">
              <a:tabLst>
                <a:tab pos="571500" algn="l"/>
              </a:tabLst>
              <a:defRPr>
                <a:solidFill>
                  <a:schemeClr val="tx1"/>
                </a:solidFill>
                <a:latin typeface="Arial" panose="020B0604020202020204" pitchFamily="34" charset="0"/>
                <a:cs typeface="Arial" panose="020B0604020202020204" pitchFamily="34" charset="0"/>
              </a:defRPr>
            </a:lvl4pPr>
            <a:lvl5pPr marL="2057400" indent="-228600">
              <a:tabLst>
                <a:tab pos="5715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571500" algn="l"/>
              </a:tabLst>
              <a:defRPr>
                <a:solidFill>
                  <a:schemeClr val="tx1"/>
                </a:solidFill>
                <a:latin typeface="Arial" panose="020B0604020202020204" pitchFamily="34" charset="0"/>
                <a:cs typeface="Arial" panose="020B0604020202020204" pitchFamily="34" charset="0"/>
              </a:defRPr>
            </a:lvl9pPr>
          </a:lstStyle>
          <a:p>
            <a:pPr algn="just" eaLnBrk="0" hangingPunct="0">
              <a:lnSpc>
                <a:spcPct val="125000"/>
              </a:lnSpc>
              <a:buFont typeface="Arial" panose="020B0604020202020204" pitchFamily="34" charset="0"/>
              <a:buAutoNum type="arabicPeriod" startAt="13"/>
            </a:pPr>
            <a:r>
              <a:rPr lang="en-US" altLang="en-US" b="1"/>
              <a:t>Main Mantle Thrust</a:t>
            </a:r>
          </a:p>
          <a:p>
            <a:pPr algn="just" eaLnBrk="0" hangingPunct="0">
              <a:lnSpc>
                <a:spcPct val="125000"/>
              </a:lnSpc>
              <a:buFont typeface="Arial" panose="020B0604020202020204" pitchFamily="34" charset="0"/>
              <a:buAutoNum type="arabicPeriod" startAt="13"/>
            </a:pPr>
            <a:r>
              <a:rPr lang="en-US" altLang="en-US" b="1"/>
              <a:t>Main Boundary Thrust </a:t>
            </a:r>
          </a:p>
          <a:p>
            <a:pPr algn="just" eaLnBrk="0" hangingPunct="0">
              <a:lnSpc>
                <a:spcPct val="125000"/>
              </a:lnSpc>
              <a:buFont typeface="Arial" panose="020B0604020202020204" pitchFamily="34" charset="0"/>
              <a:buAutoNum type="arabicPeriod" startAt="13"/>
            </a:pPr>
            <a:r>
              <a:rPr lang="en-US" altLang="en-US" b="1"/>
              <a:t>Himalayan Frontal Thrust </a:t>
            </a:r>
          </a:p>
          <a:p>
            <a:pPr algn="just" eaLnBrk="0" hangingPunct="0">
              <a:lnSpc>
                <a:spcPct val="125000"/>
              </a:lnSpc>
              <a:buFont typeface="Arial" panose="020B0604020202020204" pitchFamily="34" charset="0"/>
              <a:buAutoNum type="arabicPeriod" startAt="13"/>
            </a:pPr>
            <a:r>
              <a:rPr lang="en-US" altLang="en-US" b="1"/>
              <a:t>Jhelum Fault </a:t>
            </a:r>
          </a:p>
          <a:p>
            <a:pPr algn="just" eaLnBrk="0" hangingPunct="0">
              <a:lnSpc>
                <a:spcPct val="125000"/>
              </a:lnSpc>
              <a:buFont typeface="Arial" panose="020B0604020202020204" pitchFamily="34" charset="0"/>
              <a:buAutoNum type="arabicPeriod" startAt="13"/>
            </a:pPr>
            <a:r>
              <a:rPr lang="en-US" altLang="en-US" b="1"/>
              <a:t>Kalabagh Fault  </a:t>
            </a:r>
          </a:p>
          <a:p>
            <a:pPr algn="just" eaLnBrk="0" hangingPunct="0">
              <a:lnSpc>
                <a:spcPct val="125000"/>
              </a:lnSpc>
              <a:buFont typeface="Arial" panose="020B0604020202020204" pitchFamily="34" charset="0"/>
              <a:buAutoNum type="arabicPeriod" startAt="13"/>
            </a:pPr>
            <a:r>
              <a:rPr lang="en-US" altLang="en-US" b="1"/>
              <a:t>Kurram Fault </a:t>
            </a:r>
          </a:p>
          <a:p>
            <a:pPr algn="just" eaLnBrk="0" hangingPunct="0">
              <a:lnSpc>
                <a:spcPct val="125000"/>
              </a:lnSpc>
              <a:buFont typeface="Arial" panose="020B0604020202020204" pitchFamily="34" charset="0"/>
              <a:buAutoNum type="arabicPeriod" startAt="13"/>
            </a:pPr>
            <a:r>
              <a:rPr lang="en-US" altLang="en-US" b="1"/>
              <a:t>Ornach-Nal Transform Fault</a:t>
            </a:r>
          </a:p>
          <a:p>
            <a:pPr algn="just" eaLnBrk="0" hangingPunct="0">
              <a:lnSpc>
                <a:spcPct val="125000"/>
              </a:lnSpc>
              <a:buFont typeface="Arial" panose="020B0604020202020204" pitchFamily="34" charset="0"/>
              <a:buAutoNum type="arabicPeriod" startAt="13"/>
            </a:pPr>
            <a:r>
              <a:rPr lang="en-US" altLang="en-US" b="1"/>
              <a:t>Kirthar Fault</a:t>
            </a:r>
          </a:p>
          <a:p>
            <a:pPr algn="just" eaLnBrk="0" hangingPunct="0">
              <a:lnSpc>
                <a:spcPct val="125000"/>
              </a:lnSpc>
              <a:buFont typeface="Arial" panose="020B0604020202020204" pitchFamily="34" charset="0"/>
              <a:buAutoNum type="arabicPeriod" startAt="13"/>
            </a:pPr>
            <a:r>
              <a:rPr lang="en-US" altLang="en-US" b="1"/>
              <a:t>Kutch Mainland Fault</a:t>
            </a:r>
          </a:p>
          <a:p>
            <a:pPr algn="just" eaLnBrk="0" hangingPunct="0">
              <a:lnSpc>
                <a:spcPct val="125000"/>
              </a:lnSpc>
              <a:buFont typeface="Arial" panose="020B0604020202020204" pitchFamily="34" charset="0"/>
              <a:buAutoNum type="arabicPeriod" startAt="13"/>
            </a:pPr>
            <a:r>
              <a:rPr lang="en-US" altLang="en-US" b="1"/>
              <a:t>Nagar Parkar Fault</a:t>
            </a:r>
          </a:p>
          <a:p>
            <a:pPr algn="just" eaLnBrk="0" hangingPunct="0">
              <a:lnSpc>
                <a:spcPct val="125000"/>
              </a:lnSpc>
              <a:buFont typeface="Arial" panose="020B0604020202020204" pitchFamily="34" charset="0"/>
              <a:buAutoNum type="arabicPeriod" startAt="13"/>
            </a:pPr>
            <a:r>
              <a:rPr lang="en-US" altLang="en-US" b="1"/>
              <a:t>Nai Rud Fault</a:t>
            </a:r>
          </a:p>
        </p:txBody>
      </p:sp>
    </p:spTree>
    <p:extLst>
      <p:ext uri="{BB962C8B-B14F-4D97-AF65-F5344CB8AC3E}">
        <p14:creationId xmlns:p14="http://schemas.microsoft.com/office/powerpoint/2010/main" val="683659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enpub.fulton.asu.edu/cement/CBM_CI/IMAGES/aci%20pAK.jpg">
            <a:hlinkClick r:id="rId3" tgtFrame="_blank"/>
          </p:cNvPr>
          <p:cNvPicPr/>
          <p:nvPr/>
        </p:nvPicPr>
        <p:blipFill>
          <a:blip r:embed="rId4">
            <a:lum bright="2000" contrast="2000"/>
          </a:blip>
          <a:srcRect/>
          <a:stretch>
            <a:fillRect/>
          </a:stretch>
        </p:blipFill>
        <p:spPr bwMode="auto">
          <a:xfrm>
            <a:off x="3733800" y="0"/>
            <a:ext cx="1143000" cy="990600"/>
          </a:xfrm>
          <a:prstGeom prst="rect">
            <a:avLst/>
          </a:prstGeom>
          <a:solidFill>
            <a:schemeClr val="tx1">
              <a:lumMod val="95000"/>
            </a:schemeClr>
          </a:solidFill>
          <a:ln>
            <a:noFill/>
          </a:ln>
          <a:effectLst>
            <a:outerShdw blurRad="50800" dist="38100" dir="2700000" algn="tl" rotWithShape="0">
              <a:prstClr val="black">
                <a:alpha val="40000"/>
              </a:prstClr>
            </a:outerShdw>
          </a:effectLst>
        </p:spPr>
      </p:pic>
      <p:sp>
        <p:nvSpPr>
          <p:cNvPr id="8" name="Slide Number Placeholder 7"/>
          <p:cNvSpPr txBox="1">
            <a:spLocks noGrp="1"/>
          </p:cNvSpPr>
          <p:nvPr/>
        </p:nvSpPr>
        <p:spPr>
          <a:xfrm>
            <a:off x="6553200" y="6356350"/>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53495F2-B1A5-438A-A295-C70AC89174C6}" type="slidenum">
              <a:rPr lang="en-US" altLang="en-US" sz="1200">
                <a:solidFill>
                  <a:srgbClr val="898989"/>
                </a:solidFill>
              </a:rPr>
              <a:pPr algn="r"/>
              <a:t>53</a:t>
            </a:fld>
            <a:endParaRPr lang="en-US" altLang="en-US" sz="1200">
              <a:solidFill>
                <a:srgbClr val="898989"/>
              </a:solidFill>
            </a:endParaRPr>
          </a:p>
        </p:txBody>
      </p:sp>
      <p:sp>
        <p:nvSpPr>
          <p:cNvPr id="9" name="Footer Placeholder 8"/>
          <p:cNvSpPr txBox="1">
            <a:spLocks noGrp="1"/>
          </p:cNvSpPr>
          <p:nvPr/>
        </p:nvSpPr>
        <p:spPr>
          <a:xfrm>
            <a:off x="1295400" y="381000"/>
            <a:ext cx="2286000" cy="381000"/>
          </a:xfrm>
          <a:prstGeom prst="rect">
            <a:avLst/>
          </a:prstGeom>
          <a:solidFill>
            <a:schemeClr val="accent5">
              <a:lumMod val="75000"/>
            </a:schemeClr>
          </a:solidFill>
        </p:spPr>
        <p:txBody>
          <a:bodyPr anchor="ctr"/>
          <a:lstStyle/>
          <a:p>
            <a:pPr algn="ctr" fontAlgn="auto">
              <a:spcBef>
                <a:spcPts val="0"/>
              </a:spcBef>
              <a:spcAft>
                <a:spcPts val="0"/>
              </a:spcAft>
              <a:defRPr/>
            </a:pPr>
            <a:r>
              <a:rPr lang="en-US" sz="2000" b="1" dirty="0">
                <a:solidFill>
                  <a:schemeClr val="tx1">
                    <a:tint val="75000"/>
                  </a:schemeClr>
                </a:solidFill>
                <a:latin typeface="+mn-lt"/>
                <a:cs typeface="+mn-cs"/>
              </a:rPr>
              <a:t>SEMINAR</a:t>
            </a:r>
          </a:p>
        </p:txBody>
      </p:sp>
      <p:sp>
        <p:nvSpPr>
          <p:cNvPr id="10" name="Footer Placeholder 8"/>
          <p:cNvSpPr txBox="1">
            <a:spLocks/>
          </p:cNvSpPr>
          <p:nvPr/>
        </p:nvSpPr>
        <p:spPr>
          <a:xfrm>
            <a:off x="5334000" y="381000"/>
            <a:ext cx="2286000" cy="381000"/>
          </a:xfrm>
          <a:prstGeom prst="rect">
            <a:avLst/>
          </a:prstGeom>
          <a:solidFill>
            <a:schemeClr val="accent5">
              <a:lumMod val="75000"/>
            </a:schemeClr>
          </a:solidFill>
        </p:spPr>
        <p:txBody>
          <a:bodyPr anchor="ctr"/>
          <a:lstStyle/>
          <a:p>
            <a:pPr algn="ctr" fontAlgn="auto">
              <a:spcBef>
                <a:spcPts val="0"/>
              </a:spcBef>
              <a:spcAft>
                <a:spcPts val="0"/>
              </a:spcAft>
              <a:defRPr/>
            </a:pPr>
            <a:r>
              <a:rPr lang="en-US" sz="2000" b="1" dirty="0">
                <a:solidFill>
                  <a:schemeClr val="tx1">
                    <a:tint val="75000"/>
                  </a:schemeClr>
                </a:solidFill>
                <a:latin typeface="+mn-lt"/>
                <a:cs typeface="+mn-cs"/>
              </a:rPr>
              <a:t>ACI CODE</a:t>
            </a:r>
          </a:p>
        </p:txBody>
      </p:sp>
      <p:pic>
        <p:nvPicPr>
          <p:cNvPr id="45061" name="Picture 2" descr="Fault map of Pakistan NESP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0"/>
            <a:ext cx="709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477000" y="6324600"/>
            <a:ext cx="1676400" cy="307975"/>
          </a:xfrm>
          <a:prstGeom prst="rect">
            <a:avLst/>
          </a:prstGeom>
          <a:solidFill>
            <a:schemeClr val="accent1">
              <a:lumMod val="60000"/>
              <a:lumOff val="40000"/>
            </a:schemeClr>
          </a:solidFill>
        </p:spPr>
        <p:txBody>
          <a:bodyPr>
            <a:spAutoFit/>
          </a:bodyPr>
          <a:lstStyle/>
          <a:p>
            <a:pPr>
              <a:defRPr/>
            </a:pPr>
            <a:r>
              <a:rPr lang="en-US" sz="1400">
                <a:latin typeface="Calibri" pitchFamily="34" charset="0"/>
                <a:ea typeface="ＭＳ Ｐゴシック" pitchFamily="-112" charset="-128"/>
              </a:rPr>
              <a:t>After NESPAK 2006</a:t>
            </a:r>
          </a:p>
        </p:txBody>
      </p:sp>
      <p:grpSp>
        <p:nvGrpSpPr>
          <p:cNvPr id="13" name="Group 57"/>
          <p:cNvGrpSpPr>
            <a:grpSpLocks/>
          </p:cNvGrpSpPr>
          <p:nvPr/>
        </p:nvGrpSpPr>
        <p:grpSpPr bwMode="auto">
          <a:xfrm>
            <a:off x="1447800" y="681038"/>
            <a:ext cx="7172325" cy="5943600"/>
            <a:chOff x="1447800" y="609600"/>
            <a:chExt cx="7172062" cy="5943600"/>
          </a:xfrm>
        </p:grpSpPr>
        <p:sp>
          <p:nvSpPr>
            <p:cNvPr id="14" name="TextBox 13"/>
            <p:cNvSpPr txBox="1"/>
            <p:nvPr/>
          </p:nvSpPr>
          <p:spPr>
            <a:xfrm>
              <a:off x="4114702" y="609600"/>
              <a:ext cx="1384249"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Tirich Mir-Misgar F.</a:t>
              </a:r>
            </a:p>
          </p:txBody>
        </p:sp>
        <p:sp>
          <p:nvSpPr>
            <p:cNvPr id="15" name="TextBox 14"/>
            <p:cNvSpPr txBox="1"/>
            <p:nvPr/>
          </p:nvSpPr>
          <p:spPr>
            <a:xfrm>
              <a:off x="7924562" y="762000"/>
              <a:ext cx="471471"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MKT</a:t>
              </a:r>
            </a:p>
          </p:txBody>
        </p:sp>
        <p:sp>
          <p:nvSpPr>
            <p:cNvPr id="16" name="TextBox 15"/>
            <p:cNvSpPr txBox="1"/>
            <p:nvPr/>
          </p:nvSpPr>
          <p:spPr>
            <a:xfrm>
              <a:off x="7924562" y="1295400"/>
              <a:ext cx="523856"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MMT</a:t>
              </a:r>
            </a:p>
          </p:txBody>
        </p:sp>
        <p:sp>
          <p:nvSpPr>
            <p:cNvPr id="17" name="TextBox 16"/>
            <p:cNvSpPr txBox="1"/>
            <p:nvPr/>
          </p:nvSpPr>
          <p:spPr>
            <a:xfrm>
              <a:off x="7924562" y="1981200"/>
              <a:ext cx="695300"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Panjal T.</a:t>
              </a:r>
            </a:p>
          </p:txBody>
        </p:sp>
        <p:sp>
          <p:nvSpPr>
            <p:cNvPr id="18" name="TextBox 17"/>
            <p:cNvSpPr txBox="1"/>
            <p:nvPr/>
          </p:nvSpPr>
          <p:spPr>
            <a:xfrm>
              <a:off x="7924562" y="2286000"/>
              <a:ext cx="471471"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MBT</a:t>
              </a:r>
            </a:p>
          </p:txBody>
        </p:sp>
        <p:sp>
          <p:nvSpPr>
            <p:cNvPr id="19" name="TextBox 18"/>
            <p:cNvSpPr txBox="1"/>
            <p:nvPr/>
          </p:nvSpPr>
          <p:spPr>
            <a:xfrm>
              <a:off x="7924562" y="2590800"/>
              <a:ext cx="677838" cy="307975"/>
            </a:xfrm>
            <a:prstGeom prst="rect">
              <a:avLst/>
            </a:prstGeom>
            <a:solidFill>
              <a:schemeClr val="accent6">
                <a:lumMod val="40000"/>
                <a:lumOff val="60000"/>
              </a:schemeClr>
            </a:solidFill>
          </p:spPr>
          <p:txBody>
            <a:bodyPr wrap="none">
              <a:spAutoFit/>
            </a:bodyPr>
            <a:lstStyle/>
            <a:p>
              <a:pPr>
                <a:defRPr/>
              </a:pPr>
              <a:r>
                <a:rPr lang="en-US" sz="1400">
                  <a:latin typeface="Calibri" pitchFamily="34" charset="0"/>
                  <a:ea typeface="ＭＳ Ｐゴシック" pitchFamily="-112" charset="-128"/>
                </a:rPr>
                <a:t>Raisi T.</a:t>
              </a:r>
            </a:p>
          </p:txBody>
        </p:sp>
        <p:sp>
          <p:nvSpPr>
            <p:cNvPr id="20" name="TextBox 19"/>
            <p:cNvSpPr txBox="1"/>
            <p:nvPr/>
          </p:nvSpPr>
          <p:spPr>
            <a:xfrm>
              <a:off x="6705407" y="2438400"/>
              <a:ext cx="781021" cy="307975"/>
            </a:xfrm>
            <a:prstGeom prst="rect">
              <a:avLst/>
            </a:prstGeom>
            <a:solidFill>
              <a:schemeClr val="accent1">
                <a:lumMod val="40000"/>
                <a:lumOff val="60000"/>
              </a:schemeClr>
            </a:solidFill>
          </p:spPr>
          <p:txBody>
            <a:bodyPr wrap="none">
              <a:spAutoFit/>
            </a:bodyPr>
            <a:lstStyle/>
            <a:p>
              <a:pPr>
                <a:defRPr/>
              </a:pPr>
              <a:r>
                <a:rPr lang="en-US" sz="1200">
                  <a:latin typeface="Calibri" pitchFamily="34" charset="0"/>
                  <a:ea typeface="ＭＳ Ｐゴシック" pitchFamily="-112" charset="-128"/>
                </a:rPr>
                <a:t>Jhelum F</a:t>
              </a:r>
              <a:r>
                <a:rPr lang="en-US" sz="1400">
                  <a:latin typeface="Calibri" pitchFamily="34" charset="0"/>
                  <a:ea typeface="ＭＳ Ｐゴシック" pitchFamily="-112" charset="-128"/>
                </a:rPr>
                <a:t>.</a:t>
              </a:r>
            </a:p>
          </p:txBody>
        </p:sp>
        <p:sp>
          <p:nvSpPr>
            <p:cNvPr id="21" name="TextBox 20"/>
            <p:cNvSpPr txBox="1"/>
            <p:nvPr/>
          </p:nvSpPr>
          <p:spPr>
            <a:xfrm>
              <a:off x="5867238" y="2590800"/>
              <a:ext cx="881031" cy="276225"/>
            </a:xfrm>
            <a:prstGeom prst="rect">
              <a:avLst/>
            </a:prstGeom>
            <a:solidFill>
              <a:schemeClr val="accent1">
                <a:lumMod val="40000"/>
                <a:lumOff val="60000"/>
              </a:schemeClr>
            </a:solidFill>
          </p:spPr>
          <p:txBody>
            <a:bodyPr wrap="none">
              <a:spAutoFit/>
            </a:bodyPr>
            <a:lstStyle/>
            <a:p>
              <a:pPr>
                <a:defRPr/>
              </a:pPr>
              <a:r>
                <a:rPr lang="en-US" sz="1200">
                  <a:latin typeface="Calibri" pitchFamily="34" charset="0"/>
                  <a:ea typeface="ＭＳ Ｐゴシック" pitchFamily="-112" charset="-128"/>
                </a:rPr>
                <a:t>Kalabagh F.</a:t>
              </a:r>
              <a:endParaRPr lang="en-US" sz="1400">
                <a:latin typeface="Calibri" pitchFamily="34" charset="0"/>
                <a:ea typeface="ＭＳ Ｐゴシック" pitchFamily="-112" charset="-128"/>
              </a:endParaRPr>
            </a:p>
          </p:txBody>
        </p:sp>
        <p:sp>
          <p:nvSpPr>
            <p:cNvPr id="22" name="TextBox 21"/>
            <p:cNvSpPr txBox="1"/>
            <p:nvPr/>
          </p:nvSpPr>
          <p:spPr>
            <a:xfrm>
              <a:off x="6248224" y="2057400"/>
              <a:ext cx="412735"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SRT</a:t>
              </a:r>
              <a:endParaRPr lang="en-US" sz="1400">
                <a:latin typeface="Calibri" pitchFamily="34" charset="0"/>
                <a:ea typeface="ＭＳ Ｐゴシック" pitchFamily="-112" charset="-128"/>
              </a:endParaRPr>
            </a:p>
          </p:txBody>
        </p:sp>
        <p:sp>
          <p:nvSpPr>
            <p:cNvPr id="23" name="TextBox 22"/>
            <p:cNvSpPr txBox="1"/>
            <p:nvPr/>
          </p:nvSpPr>
          <p:spPr>
            <a:xfrm>
              <a:off x="4419491" y="1019175"/>
              <a:ext cx="1214393"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Indus-Kohistan F</a:t>
              </a:r>
              <a:endParaRPr lang="en-US" sz="1400">
                <a:latin typeface="Calibri" pitchFamily="34" charset="0"/>
                <a:ea typeface="ＭＳ Ｐゴシック" pitchFamily="-112" charset="-128"/>
              </a:endParaRPr>
            </a:p>
          </p:txBody>
        </p:sp>
        <p:cxnSp>
          <p:nvCxnSpPr>
            <p:cNvPr id="24" name="Straight Arrow Connector 23"/>
            <p:cNvCxnSpPr>
              <a:cxnSpLocks noChangeShapeType="1"/>
              <a:stCxn id="23" idx="3"/>
            </p:cNvCxnSpPr>
            <p:nvPr/>
          </p:nvCxnSpPr>
          <p:spPr bwMode="auto">
            <a:xfrm>
              <a:off x="5633884" y="1157287"/>
              <a:ext cx="995326" cy="14288"/>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25" name="TextBox 24"/>
            <p:cNvSpPr txBox="1"/>
            <p:nvPr/>
          </p:nvSpPr>
          <p:spPr>
            <a:xfrm>
              <a:off x="4425841" y="1295400"/>
              <a:ext cx="1136608"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Muzafarabad T.</a:t>
              </a:r>
              <a:endParaRPr lang="en-US" sz="1400">
                <a:latin typeface="Calibri" pitchFamily="34" charset="0"/>
                <a:ea typeface="ＭＳ Ｐゴシック" pitchFamily="-112" charset="-128"/>
              </a:endParaRPr>
            </a:p>
          </p:txBody>
        </p:sp>
        <p:cxnSp>
          <p:nvCxnSpPr>
            <p:cNvPr id="26" name="Straight Arrow Connector 25"/>
            <p:cNvCxnSpPr>
              <a:cxnSpLocks noChangeShapeType="1"/>
            </p:cNvCxnSpPr>
            <p:nvPr/>
          </p:nvCxnSpPr>
          <p:spPr bwMode="auto">
            <a:xfrm>
              <a:off x="5638646" y="1447800"/>
              <a:ext cx="1142958" cy="1587"/>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27" name="TextBox 26"/>
            <p:cNvSpPr txBox="1"/>
            <p:nvPr/>
          </p:nvSpPr>
          <p:spPr>
            <a:xfrm>
              <a:off x="4114702" y="1905000"/>
              <a:ext cx="776260"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Kurram T.</a:t>
              </a:r>
              <a:endParaRPr lang="en-US" sz="1400">
                <a:latin typeface="Calibri" pitchFamily="34" charset="0"/>
                <a:ea typeface="ＭＳ Ｐゴシック" pitchFamily="-112" charset="-128"/>
              </a:endParaRPr>
            </a:p>
          </p:txBody>
        </p:sp>
        <p:cxnSp>
          <p:nvCxnSpPr>
            <p:cNvPr id="28" name="Straight Arrow Connector 27"/>
            <p:cNvCxnSpPr>
              <a:cxnSpLocks noChangeShapeType="1"/>
              <a:stCxn id="33" idx="0"/>
            </p:cNvCxnSpPr>
            <p:nvPr/>
          </p:nvCxnSpPr>
          <p:spPr bwMode="auto">
            <a:xfrm rot="5400000" flipH="1" flipV="1">
              <a:off x="3415424" y="5930106"/>
              <a:ext cx="609600" cy="26986"/>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29" name="TextBox 28"/>
            <p:cNvSpPr txBox="1"/>
            <p:nvPr/>
          </p:nvSpPr>
          <p:spPr>
            <a:xfrm>
              <a:off x="4114702" y="2514600"/>
              <a:ext cx="969927"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Waziristan T.</a:t>
              </a:r>
              <a:endParaRPr lang="en-US" sz="1400">
                <a:latin typeface="Calibri" pitchFamily="34" charset="0"/>
                <a:ea typeface="ＭＳ Ｐゴシック" pitchFamily="-112" charset="-128"/>
              </a:endParaRPr>
            </a:p>
          </p:txBody>
        </p:sp>
        <p:sp>
          <p:nvSpPr>
            <p:cNvPr id="30" name="TextBox 29"/>
            <p:cNvSpPr txBox="1"/>
            <p:nvPr/>
          </p:nvSpPr>
          <p:spPr>
            <a:xfrm>
              <a:off x="5714844" y="3200400"/>
              <a:ext cx="1371550" cy="276225"/>
            </a:xfrm>
            <a:prstGeom prst="rect">
              <a:avLst/>
            </a:prstGeom>
            <a:solidFill>
              <a:schemeClr val="accent6">
                <a:lumMod val="40000"/>
                <a:lumOff val="60000"/>
              </a:schemeClr>
            </a:solidFill>
          </p:spPr>
          <p:txBody>
            <a:bodyPr>
              <a:spAutoFit/>
            </a:bodyPr>
            <a:lstStyle/>
            <a:p>
              <a:pPr>
                <a:defRPr/>
              </a:pPr>
              <a:r>
                <a:rPr lang="en-US" sz="1200">
                  <a:latin typeface="Calibri" pitchFamily="34" charset="0"/>
                  <a:ea typeface="ＭＳ Ｐゴシック" pitchFamily="-112" charset="-128"/>
                </a:rPr>
                <a:t>Sulaiman Frontal T.</a:t>
              </a:r>
              <a:endParaRPr lang="en-US" sz="1400">
                <a:latin typeface="Calibri" pitchFamily="34" charset="0"/>
                <a:ea typeface="ＭＳ Ｐゴシック" pitchFamily="-112" charset="-128"/>
              </a:endParaRPr>
            </a:p>
          </p:txBody>
        </p:sp>
        <p:sp>
          <p:nvSpPr>
            <p:cNvPr id="31" name="TextBox 30"/>
            <p:cNvSpPr txBox="1"/>
            <p:nvPr/>
          </p:nvSpPr>
          <p:spPr>
            <a:xfrm>
              <a:off x="4267097" y="4724400"/>
              <a:ext cx="741336"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Kirthar F.</a:t>
              </a:r>
              <a:endParaRPr lang="en-US" sz="1400">
                <a:latin typeface="Calibri" pitchFamily="34" charset="0"/>
                <a:ea typeface="ＭＳ Ｐゴシック" pitchFamily="-112" charset="-128"/>
              </a:endParaRPr>
            </a:p>
          </p:txBody>
        </p:sp>
        <p:sp>
          <p:nvSpPr>
            <p:cNvPr id="32" name="TextBox 31"/>
            <p:cNvSpPr txBox="1"/>
            <p:nvPr/>
          </p:nvSpPr>
          <p:spPr>
            <a:xfrm>
              <a:off x="4190899" y="5486400"/>
              <a:ext cx="544493"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Pab F.</a:t>
              </a:r>
              <a:endParaRPr lang="en-US" sz="1400">
                <a:latin typeface="Calibri" pitchFamily="34" charset="0"/>
                <a:ea typeface="ＭＳ Ｐゴシック" pitchFamily="-112" charset="-128"/>
              </a:endParaRPr>
            </a:p>
          </p:txBody>
        </p:sp>
        <p:sp>
          <p:nvSpPr>
            <p:cNvPr id="33" name="TextBox 32"/>
            <p:cNvSpPr txBox="1"/>
            <p:nvPr/>
          </p:nvSpPr>
          <p:spPr>
            <a:xfrm>
              <a:off x="3200336" y="6248400"/>
              <a:ext cx="1012788"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OrnachNal F.</a:t>
              </a:r>
              <a:endParaRPr lang="en-US" sz="1400">
                <a:latin typeface="Calibri" pitchFamily="34" charset="0"/>
                <a:ea typeface="ＭＳ Ｐゴシック" pitchFamily="-112" charset="-128"/>
              </a:endParaRPr>
            </a:p>
          </p:txBody>
        </p:sp>
        <p:sp>
          <p:nvSpPr>
            <p:cNvPr id="34" name="TextBox 33"/>
            <p:cNvSpPr txBox="1"/>
            <p:nvPr/>
          </p:nvSpPr>
          <p:spPr>
            <a:xfrm>
              <a:off x="1523997" y="6096000"/>
              <a:ext cx="1749361"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MakranSubduction Zone</a:t>
              </a:r>
              <a:endParaRPr lang="en-US" sz="1400">
                <a:latin typeface="Calibri" pitchFamily="34" charset="0"/>
                <a:ea typeface="ＭＳ Ｐゴシック" pitchFamily="-112" charset="-128"/>
              </a:endParaRPr>
            </a:p>
          </p:txBody>
        </p:sp>
        <p:sp>
          <p:nvSpPr>
            <p:cNvPr id="35" name="TextBox 34"/>
            <p:cNvSpPr txBox="1"/>
            <p:nvPr/>
          </p:nvSpPr>
          <p:spPr>
            <a:xfrm>
              <a:off x="2666955" y="3124200"/>
              <a:ext cx="827058"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Chaman F.</a:t>
              </a:r>
              <a:endParaRPr lang="en-US" sz="1400">
                <a:latin typeface="Calibri" pitchFamily="34" charset="0"/>
                <a:ea typeface="ＭＳ Ｐゴシック" pitchFamily="-112" charset="-128"/>
              </a:endParaRPr>
            </a:p>
          </p:txBody>
        </p:sp>
        <p:cxnSp>
          <p:nvCxnSpPr>
            <p:cNvPr id="36" name="Straight Arrow Connector 35"/>
            <p:cNvCxnSpPr>
              <a:cxnSpLocks noChangeShapeType="1"/>
            </p:cNvCxnSpPr>
            <p:nvPr/>
          </p:nvCxnSpPr>
          <p:spPr bwMode="auto">
            <a:xfrm>
              <a:off x="3276533" y="3429000"/>
              <a:ext cx="457183" cy="381000"/>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37" name="TextBox 36"/>
            <p:cNvSpPr txBox="1"/>
            <p:nvPr/>
          </p:nvSpPr>
          <p:spPr>
            <a:xfrm>
              <a:off x="4419491" y="4038600"/>
              <a:ext cx="1015963"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Ghazaband T.</a:t>
              </a:r>
              <a:endParaRPr lang="en-US" sz="1400">
                <a:latin typeface="Calibri" pitchFamily="34" charset="0"/>
                <a:ea typeface="ＭＳ Ｐゴシック" pitchFamily="-112" charset="-128"/>
              </a:endParaRPr>
            </a:p>
          </p:txBody>
        </p:sp>
        <p:cxnSp>
          <p:nvCxnSpPr>
            <p:cNvPr id="38" name="Straight Arrow Connector 37"/>
            <p:cNvCxnSpPr>
              <a:cxnSpLocks noChangeShapeType="1"/>
              <a:stCxn id="37" idx="1"/>
            </p:cNvCxnSpPr>
            <p:nvPr/>
          </p:nvCxnSpPr>
          <p:spPr bwMode="auto">
            <a:xfrm rot="10800000">
              <a:off x="3886111" y="3886200"/>
              <a:ext cx="533380" cy="290512"/>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39" name="TextBox 38"/>
            <p:cNvSpPr txBox="1"/>
            <p:nvPr/>
          </p:nvSpPr>
          <p:spPr>
            <a:xfrm>
              <a:off x="2362166" y="4419600"/>
              <a:ext cx="787371"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Hoshab F.</a:t>
              </a:r>
              <a:endParaRPr lang="en-US" sz="1400">
                <a:latin typeface="Calibri" pitchFamily="34" charset="0"/>
                <a:ea typeface="ＭＳ Ｐゴシック" pitchFamily="-112" charset="-128"/>
              </a:endParaRPr>
            </a:p>
          </p:txBody>
        </p:sp>
        <p:cxnSp>
          <p:nvCxnSpPr>
            <p:cNvPr id="40" name="Straight Arrow Connector 39"/>
            <p:cNvCxnSpPr>
              <a:cxnSpLocks noChangeShapeType="1"/>
            </p:cNvCxnSpPr>
            <p:nvPr/>
          </p:nvCxnSpPr>
          <p:spPr bwMode="auto">
            <a:xfrm>
              <a:off x="2971744" y="4648200"/>
              <a:ext cx="457183" cy="381000"/>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41" name="TextBox 40"/>
            <p:cNvSpPr txBox="1"/>
            <p:nvPr/>
          </p:nvSpPr>
          <p:spPr>
            <a:xfrm>
              <a:off x="1447800" y="4876800"/>
              <a:ext cx="787371"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Hoshab F.</a:t>
              </a:r>
              <a:endParaRPr lang="en-US" sz="1400">
                <a:latin typeface="Calibri" pitchFamily="34" charset="0"/>
                <a:ea typeface="ＭＳ Ｐゴシック" pitchFamily="-112" charset="-128"/>
              </a:endParaRPr>
            </a:p>
          </p:txBody>
        </p:sp>
        <p:cxnSp>
          <p:nvCxnSpPr>
            <p:cNvPr id="42" name="Straight Arrow Connector 41"/>
            <p:cNvCxnSpPr>
              <a:cxnSpLocks noChangeShapeType="1"/>
            </p:cNvCxnSpPr>
            <p:nvPr/>
          </p:nvCxnSpPr>
          <p:spPr bwMode="auto">
            <a:xfrm>
              <a:off x="2209772" y="5105400"/>
              <a:ext cx="685775" cy="533400"/>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sp>
          <p:nvSpPr>
            <p:cNvPr id="43" name="TextBox 42"/>
            <p:cNvSpPr txBox="1"/>
            <p:nvPr/>
          </p:nvSpPr>
          <p:spPr>
            <a:xfrm>
              <a:off x="5867238" y="5486400"/>
              <a:ext cx="1214393" cy="276225"/>
            </a:xfrm>
            <a:prstGeom prst="rect">
              <a:avLst/>
            </a:prstGeom>
            <a:solidFill>
              <a:schemeClr val="accent6">
                <a:lumMod val="40000"/>
                <a:lumOff val="60000"/>
              </a:schemeClr>
            </a:solidFill>
          </p:spPr>
          <p:txBody>
            <a:bodyPr wrap="none">
              <a:spAutoFit/>
            </a:bodyPr>
            <a:lstStyle/>
            <a:p>
              <a:pPr>
                <a:defRPr/>
              </a:pPr>
              <a:r>
                <a:rPr lang="en-US" sz="1200">
                  <a:latin typeface="Calibri" pitchFamily="34" charset="0"/>
                  <a:ea typeface="ＭＳ Ｐゴシック" pitchFamily="-112" charset="-128"/>
                </a:rPr>
                <a:t>Rann of Kuchh F.</a:t>
              </a:r>
              <a:endParaRPr lang="en-US" sz="1400">
                <a:latin typeface="Calibri" pitchFamily="34" charset="0"/>
                <a:ea typeface="ＭＳ Ｐゴシック" pitchFamily="-112" charset="-128"/>
              </a:endParaRPr>
            </a:p>
          </p:txBody>
        </p:sp>
        <p:cxnSp>
          <p:nvCxnSpPr>
            <p:cNvPr id="44" name="Straight Arrow Connector 43"/>
            <p:cNvCxnSpPr>
              <a:cxnSpLocks noChangeShapeType="1"/>
            </p:cNvCxnSpPr>
            <p:nvPr/>
          </p:nvCxnSpPr>
          <p:spPr bwMode="auto">
            <a:xfrm rot="5400000">
              <a:off x="5562434" y="5943607"/>
              <a:ext cx="838200" cy="380986"/>
            </a:xfrm>
            <a:prstGeom prst="straightConnector1">
              <a:avLst/>
            </a:prstGeom>
            <a:noFill/>
            <a:ln w="38100">
              <a:solidFill>
                <a:schemeClr val="accent2"/>
              </a:solidFill>
              <a:round/>
              <a:headEnd/>
              <a:tailEnd type="arrow" w="med" len="med"/>
            </a:ln>
            <a:effectLst>
              <a:outerShdw blurRad="63500" dist="23000" dir="5400000" rotWithShape="0">
                <a:srgbClr val="000000">
                  <a:alpha val="34999"/>
                </a:srgbClr>
              </a:outerShdw>
            </a:effectLst>
          </p:spPr>
        </p:cxnSp>
      </p:grpSp>
      <p:sp>
        <p:nvSpPr>
          <p:cNvPr id="45064" name="TextBox 35"/>
          <p:cNvSpPr txBox="1">
            <a:spLocks noChangeArrowheads="1"/>
          </p:cNvSpPr>
          <p:nvPr/>
        </p:nvSpPr>
        <p:spPr bwMode="auto">
          <a:xfrm>
            <a:off x="1219200" y="838200"/>
            <a:ext cx="2352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Calibri" panose="020F0502020204030204" pitchFamily="34" charset="0"/>
                <a:ea typeface="ＭＳ Ｐゴシック" panose="020B0600070205080204" pitchFamily="34" charset="-128"/>
              </a:rPr>
              <a:t>Fault Map of </a:t>
            </a:r>
          </a:p>
          <a:p>
            <a:r>
              <a:rPr lang="en-US" altLang="en-US" sz="3200" b="1">
                <a:latin typeface="Calibri" panose="020F0502020204030204" pitchFamily="34" charset="0"/>
                <a:ea typeface="ＭＳ Ｐゴシック" panose="020B0600070205080204" pitchFamily="34" charset="-128"/>
              </a:rPr>
              <a:t>Pakistan</a:t>
            </a:r>
          </a:p>
        </p:txBody>
      </p:sp>
    </p:spTree>
    <p:extLst>
      <p:ext uri="{BB962C8B-B14F-4D97-AF65-F5344CB8AC3E}">
        <p14:creationId xmlns:p14="http://schemas.microsoft.com/office/powerpoint/2010/main" val="3729359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A83BBA55-3F3A-46CD-ABB8-6F213966C363}" type="slidenum">
              <a:rPr lang="en-US" altLang="ja-JP" sz="1400">
                <a:latin typeface="Times New Roman" pitchFamily="18" charset="0"/>
              </a:rPr>
              <a:pPr algn="r" fontAlgn="base"/>
              <a:t>6</a:t>
            </a:fld>
            <a:endParaRPr lang="en-US" altLang="ja-JP" sz="1400">
              <a:latin typeface="Times New Roman" pitchFamily="18" charset="0"/>
            </a:endParaRPr>
          </a:p>
        </p:txBody>
      </p:sp>
      <p:sp>
        <p:nvSpPr>
          <p:cNvPr id="7171" name="Text Box 3"/>
          <p:cNvSpPr txBox="1">
            <a:spLocks noChangeArrowheads="1"/>
          </p:cNvSpPr>
          <p:nvPr/>
        </p:nvSpPr>
        <p:spPr bwMode="auto">
          <a:xfrm>
            <a:off x="457200" y="609600"/>
            <a:ext cx="8382000" cy="3832225"/>
          </a:xfrm>
          <a:prstGeom prst="rect">
            <a:avLst/>
          </a:prstGeom>
          <a:noFill/>
          <a:ln w="9525">
            <a:noFill/>
            <a:miter lim="800000"/>
            <a:headEnd/>
            <a:tailEnd/>
          </a:ln>
        </p:spPr>
        <p:txBody>
          <a:bodyPr>
            <a:spAutoFit/>
          </a:bodyPr>
          <a:lstStyle/>
          <a:p>
            <a:pPr marL="635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Recumbent fold: </a:t>
            </a:r>
            <a:r>
              <a:rPr kumimoji="0" lang="en-US" b="1">
                <a:latin typeface="Times New Roman" pitchFamily="18" charset="0"/>
                <a:ea typeface="굴림" pitchFamily="34" charset="-127"/>
                <a:cs typeface="Times New Roman" pitchFamily="18" charset="0"/>
              </a:rPr>
              <a:t>A recumbent fold develops if the center of the fold moves from being once vertical to a horizontal position. Recumbent folds are commonly found in the core of mountain ranges and indicate that compression and/or shear forces were stronger in one direction. Extreme stress and pressure sometimes causes the rocks to shear along a plane of weakness creating a fault. </a:t>
            </a:r>
          </a:p>
          <a:p>
            <a:pPr marL="635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Isoclinal fold:</a:t>
            </a:r>
            <a:r>
              <a:rPr kumimoji="0" lang="en-US" b="1">
                <a:latin typeface="Times New Roman" pitchFamily="18" charset="0"/>
                <a:ea typeface="굴림" pitchFamily="34" charset="-127"/>
                <a:cs typeface="Times New Roman" pitchFamily="18" charset="0"/>
              </a:rPr>
              <a:t> This type of fold shows parallel limbs which dip at the same angle and in the same directions.</a:t>
            </a:r>
          </a:p>
          <a:p>
            <a:pPr marL="63500" algn="just" eaLnBrk="0" fontAlgn="base" hangingPunct="0">
              <a:lnSpc>
                <a:spcPct val="135000"/>
              </a:lnSpc>
              <a:buClr>
                <a:schemeClr val="accent2"/>
              </a:buClr>
              <a:buFont typeface="Wingdings" pitchFamily="2" charset="2"/>
              <a:buNone/>
            </a:pPr>
            <a:endParaRPr kumimoji="0" lang="en-US" b="1">
              <a:latin typeface="Times New Roman" pitchFamily="18" charset="0"/>
              <a:ea typeface="굴림" pitchFamily="34" charset="-127"/>
              <a:cs typeface="Times New Roman" pitchFamily="18" charset="0"/>
            </a:endParaRPr>
          </a:p>
        </p:txBody>
      </p:sp>
      <p:sp>
        <p:nvSpPr>
          <p:cNvPr id="163844" name="Rectangle 4"/>
          <p:cNvSpPr>
            <a:spLocks noChangeArrowheads="1"/>
          </p:cNvSpPr>
          <p:nvPr/>
        </p:nvSpPr>
        <p:spPr bwMode="auto">
          <a:xfrm>
            <a:off x="457200" y="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dirty="0">
                <a:effectLst>
                  <a:outerShdw blurRad="38100" dist="38100" dir="2700000" algn="tl">
                    <a:srgbClr val="FFFFFF"/>
                  </a:outerShdw>
                </a:effectLst>
                <a:latin typeface="Times New Roman" pitchFamily="18" charset="0"/>
              </a:rPr>
              <a:t>Types of folds</a:t>
            </a:r>
            <a:r>
              <a:rPr kumimoji="0" lang="en-US" sz="3200" b="1" dirty="0">
                <a:effectLst>
                  <a:outerShdw blurRad="38100" dist="38100" dir="2700000" algn="tl">
                    <a:srgbClr val="FFFFFF"/>
                  </a:outerShdw>
                </a:effectLst>
                <a:latin typeface="Times New Roman" pitchFamily="18" charset="0"/>
              </a:rPr>
              <a:t/>
            </a:r>
            <a:br>
              <a:rPr kumimoji="0" lang="en-US" sz="3200" b="1" dirty="0">
                <a:effectLst>
                  <a:outerShdw blurRad="38100" dist="38100" dir="2700000" algn="tl">
                    <a:srgbClr val="FFFFFF"/>
                  </a:outerShdw>
                </a:effectLst>
                <a:latin typeface="Times New Roman" pitchFamily="18" charset="0"/>
              </a:rPr>
            </a:br>
            <a:r>
              <a:rPr lang="en-US" sz="1600" dirty="0">
                <a:latin typeface="Times New Roman" pitchFamily="18" charset="0"/>
              </a:rPr>
              <a:t>					</a:t>
            </a:r>
          </a:p>
        </p:txBody>
      </p:sp>
      <p:pic>
        <p:nvPicPr>
          <p:cNvPr id="7173" name="Picture 5" descr="recumbent_folds"/>
          <p:cNvPicPr>
            <a:picLocks noChangeAspect="1" noChangeArrowheads="1"/>
          </p:cNvPicPr>
          <p:nvPr/>
        </p:nvPicPr>
        <p:blipFill>
          <a:blip r:embed="rId2"/>
          <a:srcRect/>
          <a:stretch>
            <a:fillRect/>
          </a:stretch>
        </p:blipFill>
        <p:spPr bwMode="auto">
          <a:xfrm>
            <a:off x="2590800" y="4648200"/>
            <a:ext cx="4167188"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323D0B5A-B398-40F1-837D-A89231520B13}" type="slidenum">
              <a:rPr lang="en-US" altLang="ja-JP" sz="1400">
                <a:latin typeface="Times New Roman" pitchFamily="18" charset="0"/>
              </a:rPr>
              <a:pPr algn="r" fontAlgn="base"/>
              <a:t>7</a:t>
            </a:fld>
            <a:endParaRPr lang="en-US" altLang="ja-JP" sz="1400">
              <a:latin typeface="Times New Roman" pitchFamily="18" charset="0"/>
            </a:endParaRPr>
          </a:p>
        </p:txBody>
      </p:sp>
      <p:sp>
        <p:nvSpPr>
          <p:cNvPr id="8195" name="Text Box 3"/>
          <p:cNvSpPr txBox="1">
            <a:spLocks noChangeArrowheads="1"/>
          </p:cNvSpPr>
          <p:nvPr/>
        </p:nvSpPr>
        <p:spPr bwMode="auto">
          <a:xfrm>
            <a:off x="457200" y="1371600"/>
            <a:ext cx="8382000" cy="1711325"/>
          </a:xfrm>
          <a:prstGeom prst="rect">
            <a:avLst/>
          </a:prstGeom>
          <a:noFill/>
          <a:ln w="9525">
            <a:noFill/>
            <a:miter lim="800000"/>
            <a:headEnd/>
            <a:tailEnd/>
          </a:ln>
        </p:spPr>
        <p:txBody>
          <a:bodyPr>
            <a:spAutoFit/>
          </a:bodyPr>
          <a:lstStyle/>
          <a:p>
            <a:pPr marL="63500" algn="just" eaLnBrk="0" fontAlgn="base" hangingPunct="0">
              <a:lnSpc>
                <a:spcPct val="135000"/>
              </a:lnSpc>
              <a:buClr>
                <a:schemeClr val="accent2"/>
              </a:buClr>
              <a:buFont typeface="Wingdings" pitchFamily="2" charset="2"/>
              <a:buNone/>
            </a:pPr>
            <a:r>
              <a:rPr kumimoji="0" lang="en-US" b="1">
                <a:solidFill>
                  <a:srgbClr val="FF0000"/>
                </a:solidFill>
                <a:latin typeface="Times New Roman" pitchFamily="18" charset="0"/>
                <a:ea typeface="굴림" pitchFamily="34" charset="-127"/>
                <a:cs typeface="Times New Roman" pitchFamily="18" charset="0"/>
              </a:rPr>
              <a:t>Fan Folds: </a:t>
            </a:r>
            <a:r>
              <a:rPr kumimoji="0" lang="en-US" b="1">
                <a:latin typeface="Times New Roman" pitchFamily="18" charset="0"/>
                <a:ea typeface="굴림" pitchFamily="34" charset="-127"/>
                <a:cs typeface="Times New Roman" pitchFamily="18" charset="0"/>
              </a:rPr>
              <a:t>In ‘fan folds’ the beds in the limbs of the anticline are seen to dip in from both sides towards the axial plane. The beds within the anticline are much compressed below while they open out above. The crests and troughs of fan folds are generally sufficiently rounded.</a:t>
            </a:r>
          </a:p>
        </p:txBody>
      </p:sp>
      <p:sp>
        <p:nvSpPr>
          <p:cNvPr id="163844" name="Rectangle 4"/>
          <p:cNvSpPr>
            <a:spLocks noChangeArrowheads="1"/>
          </p:cNvSpPr>
          <p:nvPr/>
        </p:nvSpPr>
        <p:spPr bwMode="auto">
          <a:xfrm>
            <a:off x="457200" y="381000"/>
            <a:ext cx="77724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Types of folds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fontAlgn="base"/>
            <a:fld id="{2E52CAA2-755E-47B0-BAF8-D29EA4D23F83}" type="slidenum">
              <a:rPr lang="en-US" altLang="ja-JP" sz="1400">
                <a:latin typeface="Times New Roman" pitchFamily="18" charset="0"/>
              </a:rPr>
              <a:pPr algn="r" fontAlgn="base"/>
              <a:t>8</a:t>
            </a:fld>
            <a:endParaRPr lang="en-US" altLang="ja-JP" sz="1400">
              <a:latin typeface="Times New Roman" pitchFamily="18" charset="0"/>
            </a:endParaRPr>
          </a:p>
        </p:txBody>
      </p:sp>
      <p:sp>
        <p:nvSpPr>
          <p:cNvPr id="9219" name="Text Box 3"/>
          <p:cNvSpPr txBox="1">
            <a:spLocks noChangeArrowheads="1"/>
          </p:cNvSpPr>
          <p:nvPr/>
        </p:nvSpPr>
        <p:spPr bwMode="auto">
          <a:xfrm>
            <a:off x="457200" y="1035686"/>
            <a:ext cx="8382000" cy="1710533"/>
          </a:xfrm>
          <a:prstGeom prst="rect">
            <a:avLst/>
          </a:prstGeom>
          <a:noFill/>
          <a:ln w="9525">
            <a:noFill/>
            <a:miter lim="800000"/>
            <a:headEnd/>
            <a:tailEnd/>
          </a:ln>
        </p:spPr>
        <p:txBody>
          <a:bodyPr>
            <a:spAutoFit/>
          </a:bodyPr>
          <a:lstStyle/>
          <a:p>
            <a:pPr marL="381000" indent="-381000" algn="just" eaLnBrk="0" fontAlgn="base" hangingPunct="0">
              <a:lnSpc>
                <a:spcPct val="135000"/>
              </a:lnSpc>
              <a:buClr>
                <a:schemeClr val="accent2"/>
              </a:buClr>
              <a:buFont typeface="Wingdings" pitchFamily="2" charset="2"/>
              <a:buNone/>
            </a:pPr>
            <a:r>
              <a:rPr kumimoji="0" lang="en-US" b="1" dirty="0">
                <a:latin typeface="Times New Roman" pitchFamily="18" charset="0"/>
                <a:ea typeface="굴림" pitchFamily="34" charset="-127"/>
                <a:cs typeface="Times New Roman" pitchFamily="18" charset="0"/>
              </a:rPr>
              <a:t>Dip: It is the angle of inclination of a rock bed with the horizontal plane. </a:t>
            </a:r>
          </a:p>
          <a:p>
            <a:pPr marL="381000" indent="-381000" algn="just" eaLnBrk="0" fontAlgn="base" hangingPunct="0">
              <a:lnSpc>
                <a:spcPct val="135000"/>
              </a:lnSpc>
              <a:buClr>
                <a:schemeClr val="accent2"/>
              </a:buClr>
              <a:buFont typeface="Wingdings" pitchFamily="2" charset="2"/>
              <a:buNone/>
            </a:pPr>
            <a:r>
              <a:rPr kumimoji="0" lang="en-US" b="1" dirty="0">
                <a:latin typeface="Times New Roman" pitchFamily="18" charset="0"/>
                <a:ea typeface="굴림" pitchFamily="34" charset="-127"/>
                <a:cs typeface="Times New Roman" pitchFamily="18" charset="0"/>
              </a:rPr>
              <a:t>Strike: It is the direction of a line formed by the intersection of the plane of a bed with a horizontal plane. The strike is always at right angles to the true dip. </a:t>
            </a:r>
          </a:p>
        </p:txBody>
      </p:sp>
      <p:sp>
        <p:nvSpPr>
          <p:cNvPr id="163844" name="Rectangle 4"/>
          <p:cNvSpPr>
            <a:spLocks noChangeArrowheads="1"/>
          </p:cNvSpPr>
          <p:nvPr/>
        </p:nvSpPr>
        <p:spPr bwMode="auto">
          <a:xfrm>
            <a:off x="457200" y="381000"/>
            <a:ext cx="8229600" cy="609600"/>
          </a:xfrm>
          <a:prstGeom prst="rect">
            <a:avLst/>
          </a:prstGeom>
          <a:gradFill rotWithShape="1">
            <a:gsLst>
              <a:gs pos="0">
                <a:schemeClr val="accent1"/>
              </a:gs>
              <a:gs pos="100000">
                <a:schemeClr val="accent1">
                  <a:gamma/>
                  <a:tint val="33725"/>
                  <a:invGamma/>
                </a:schemeClr>
              </a:gs>
            </a:gsLst>
            <a:lin ang="5400000" scaled="1"/>
          </a:gradFill>
          <a:ln w="9525">
            <a:noFill/>
            <a:miter lim="800000"/>
            <a:headEnd/>
            <a:tailEnd/>
          </a:ln>
          <a:effectLst/>
        </p:spPr>
        <p:txBody>
          <a:bodyPr anchor="ctr"/>
          <a:lstStyle/>
          <a:p>
            <a:pPr fontAlgn="base">
              <a:defRPr/>
            </a:pPr>
            <a:r>
              <a:rPr kumimoji="0" lang="en-US" sz="2800" b="1">
                <a:effectLst>
                  <a:outerShdw blurRad="38100" dist="38100" dir="2700000" algn="tl">
                    <a:srgbClr val="FFFFFF"/>
                  </a:outerShdw>
                </a:effectLst>
                <a:latin typeface="Times New Roman" pitchFamily="18" charset="0"/>
              </a:rPr>
              <a:t>Types of folds</a:t>
            </a:r>
            <a:r>
              <a:rPr kumimoji="0" lang="en-US" sz="3200" b="1">
                <a:effectLst>
                  <a:outerShdw blurRad="38100" dist="38100" dir="2700000" algn="tl">
                    <a:srgbClr val="FFFFFF"/>
                  </a:outerShdw>
                </a:effectLst>
                <a:latin typeface="Times New Roman" pitchFamily="18" charset="0"/>
              </a:rPr>
              <a:t/>
            </a:r>
            <a:br>
              <a:rPr kumimoji="0" lang="en-US" sz="3200" b="1">
                <a:effectLst>
                  <a:outerShdw blurRad="38100" dist="38100" dir="2700000" algn="tl">
                    <a:srgbClr val="FFFFFF"/>
                  </a:outerShdw>
                </a:effectLst>
                <a:latin typeface="Times New Roman" pitchFamily="18" charset="0"/>
              </a:rPr>
            </a:br>
            <a:r>
              <a:rPr lang="en-US" sz="1600">
                <a:latin typeface="Times New Roman" pitchFamily="18" charset="0"/>
              </a:rPr>
              <a:t>					</a:t>
            </a:r>
          </a:p>
        </p:txBody>
      </p:sp>
      <p:pic>
        <p:nvPicPr>
          <p:cNvPr id="5" name="Picture 6" descr="text8_2a_small"/>
          <p:cNvPicPr>
            <a:picLocks noChangeAspect="1" noChangeArrowheads="1"/>
          </p:cNvPicPr>
          <p:nvPr/>
        </p:nvPicPr>
        <p:blipFill>
          <a:blip r:embed="rId3" cstate="print">
            <a:extLst>
              <a:ext uri="{28A0092B-C50C-407E-A947-70E740481C1C}">
                <a14:useLocalDpi xmlns:a14="http://schemas.microsoft.com/office/drawing/2010/main" val="0"/>
              </a:ext>
            </a:extLst>
          </a:blip>
          <a:srcRect l="3999" r="2000" b="7143"/>
          <a:stretch>
            <a:fillRect/>
          </a:stretch>
        </p:blipFill>
        <p:spPr bwMode="auto">
          <a:xfrm>
            <a:off x="235250" y="2792851"/>
            <a:ext cx="3223061" cy="193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9570" y="4826056"/>
            <a:ext cx="3487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t>Fractured feldspar grain in photomicrograph</a:t>
            </a:r>
          </a:p>
        </p:txBody>
      </p:sp>
      <p:pic>
        <p:nvPicPr>
          <p:cNvPr id="7"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048" y="2746219"/>
            <a:ext cx="2667497" cy="2000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3861819" y="4918388"/>
            <a:ext cx="23679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Mesoscopic faults in outcrop</a:t>
            </a:r>
          </a:p>
        </p:txBody>
      </p:sp>
      <p:pic>
        <p:nvPicPr>
          <p:cNvPr id="9" name="Picture 5" descr="text8_2c_small"/>
          <p:cNvPicPr>
            <a:picLocks noChangeAspect="1" noChangeArrowheads="1"/>
          </p:cNvPicPr>
          <p:nvPr/>
        </p:nvPicPr>
        <p:blipFill>
          <a:blip r:embed="rId5">
            <a:extLst>
              <a:ext uri="{28A0092B-C50C-407E-A947-70E740481C1C}">
                <a14:useLocalDpi xmlns:a14="http://schemas.microsoft.com/office/drawing/2010/main" val="0"/>
              </a:ext>
            </a:extLst>
          </a:blip>
          <a:srcRect l="6000" t="2538" r="6000" b="8688"/>
          <a:stretch>
            <a:fillRect/>
          </a:stretch>
        </p:blipFill>
        <p:spPr bwMode="auto">
          <a:xfrm>
            <a:off x="6713159" y="2617410"/>
            <a:ext cx="2379777" cy="232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6226647" y="5056887"/>
            <a:ext cx="3352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dirty="0"/>
              <a:t>Fault trace in aerial photo</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457200"/>
          </a:xfrm>
        </p:spPr>
        <p:txBody>
          <a:bodyPr/>
          <a:lstStyle/>
          <a:p>
            <a:r>
              <a:rPr lang="en-US" altLang="en-US" sz="4000" b="1" dirty="0"/>
              <a:t>FAULTS</a:t>
            </a:r>
          </a:p>
        </p:txBody>
      </p:sp>
      <p:sp>
        <p:nvSpPr>
          <p:cNvPr id="3075" name="Rectangle 3"/>
          <p:cNvSpPr>
            <a:spLocks noGrp="1" noChangeArrowheads="1"/>
          </p:cNvSpPr>
          <p:nvPr>
            <p:ph type="body" idx="1"/>
          </p:nvPr>
        </p:nvSpPr>
        <p:spPr>
          <a:xfrm>
            <a:off x="304800" y="685800"/>
            <a:ext cx="8534400" cy="5181600"/>
          </a:xfrm>
        </p:spPr>
        <p:txBody>
          <a:bodyPr/>
          <a:lstStyle/>
          <a:p>
            <a:pPr>
              <a:lnSpc>
                <a:spcPct val="80000"/>
              </a:lnSpc>
            </a:pPr>
            <a:r>
              <a:rPr lang="en-US" altLang="en-US" sz="2800" u="sng" dirty="0"/>
              <a:t>A </a:t>
            </a:r>
            <a:r>
              <a:rPr lang="en-US" altLang="en-US" sz="2800" b="1" u="sng" dirty="0"/>
              <a:t>fault</a:t>
            </a:r>
            <a:r>
              <a:rPr lang="en-US" altLang="en-US" sz="2800" dirty="0"/>
              <a:t> is any </a:t>
            </a:r>
            <a:r>
              <a:rPr lang="en-US" altLang="en-US" sz="2800" b="1" dirty="0"/>
              <a:t>surface or zone</a:t>
            </a:r>
            <a:r>
              <a:rPr lang="en-US" altLang="en-US" sz="2800" dirty="0"/>
              <a:t> in the Earth across which measurable slip (shear displacement) develops.</a:t>
            </a:r>
          </a:p>
          <a:p>
            <a:pPr>
              <a:lnSpc>
                <a:spcPct val="80000"/>
              </a:lnSpc>
            </a:pPr>
            <a:endParaRPr lang="en-US" altLang="en-US" sz="2800" dirty="0"/>
          </a:p>
          <a:p>
            <a:pPr>
              <a:lnSpc>
                <a:spcPct val="80000"/>
              </a:lnSpc>
            </a:pPr>
            <a:r>
              <a:rPr lang="en-US" altLang="en-US" sz="2800" b="1" u="sng" dirty="0"/>
              <a:t>Faults</a:t>
            </a:r>
            <a:r>
              <a:rPr lang="en-US" altLang="en-US" sz="2800" dirty="0"/>
              <a:t> are </a:t>
            </a:r>
            <a:r>
              <a:rPr lang="en-US" altLang="en-US" sz="2800" b="1" dirty="0"/>
              <a:t>fractures</a:t>
            </a:r>
            <a:r>
              <a:rPr lang="en-US" altLang="en-US" sz="2800" dirty="0"/>
              <a:t> on which slip develops primarily by </a:t>
            </a:r>
            <a:r>
              <a:rPr lang="en-US" altLang="en-US" sz="2800" b="1" dirty="0"/>
              <a:t>brittle deformation</a:t>
            </a:r>
            <a:r>
              <a:rPr lang="en-US" altLang="en-US" sz="2800" dirty="0"/>
              <a:t> processes.</a:t>
            </a:r>
          </a:p>
          <a:p>
            <a:pPr>
              <a:lnSpc>
                <a:spcPct val="80000"/>
              </a:lnSpc>
              <a:buFontTx/>
              <a:buNone/>
            </a:pPr>
            <a:endParaRPr lang="en-US" altLang="en-US" sz="2800" dirty="0"/>
          </a:p>
          <a:p>
            <a:pPr>
              <a:lnSpc>
                <a:spcPct val="80000"/>
              </a:lnSpc>
            </a:pPr>
            <a:r>
              <a:rPr lang="en-US" altLang="en-US" sz="2800" b="1" u="sng" dirty="0"/>
              <a:t>Fault zone</a:t>
            </a:r>
            <a:r>
              <a:rPr lang="en-US" altLang="en-US" sz="2800" dirty="0"/>
              <a:t> is a </a:t>
            </a:r>
            <a:r>
              <a:rPr lang="en-US" altLang="en-US" sz="2800" b="1" dirty="0"/>
              <a:t>brittle structure</a:t>
            </a:r>
            <a:r>
              <a:rPr lang="en-US" altLang="en-US" sz="2800" dirty="0"/>
              <a:t> in which loss of cohesion and slip occurs on </a:t>
            </a:r>
            <a:r>
              <a:rPr lang="en-US" altLang="en-US" sz="2800" b="1" dirty="0"/>
              <a:t>several faults</a:t>
            </a:r>
            <a:r>
              <a:rPr lang="en-US" altLang="en-US" sz="2800" dirty="0"/>
              <a:t> within a </a:t>
            </a:r>
            <a:r>
              <a:rPr lang="en-US" altLang="en-US" sz="2800" b="1" dirty="0"/>
              <a:t>band of definable width.</a:t>
            </a:r>
          </a:p>
          <a:p>
            <a:pPr>
              <a:lnSpc>
                <a:spcPct val="80000"/>
              </a:lnSpc>
              <a:buFontTx/>
              <a:buNone/>
            </a:pPr>
            <a:endParaRPr lang="en-US" altLang="en-US" sz="2800" b="1" dirty="0"/>
          </a:p>
          <a:p>
            <a:pPr>
              <a:lnSpc>
                <a:spcPct val="80000"/>
              </a:lnSpc>
            </a:pPr>
            <a:r>
              <a:rPr lang="en-US" altLang="en-US" sz="2800" b="1" dirty="0"/>
              <a:t>Shear zone: </a:t>
            </a:r>
            <a:r>
              <a:rPr lang="en-US" altLang="en-US" sz="2800" dirty="0"/>
              <a:t>occurs at depth without definable displacement on the </a:t>
            </a:r>
            <a:r>
              <a:rPr lang="en-US" altLang="en-US" sz="2800" dirty="0" smtClean="0"/>
              <a:t>surface</a:t>
            </a:r>
          </a:p>
          <a:p>
            <a:pPr>
              <a:lnSpc>
                <a:spcPct val="80000"/>
              </a:lnSpc>
            </a:pPr>
            <a:endParaRPr lang="en-US" altLang="en-US" sz="2800" dirty="0"/>
          </a:p>
        </p:txBody>
      </p:sp>
    </p:spTree>
    <p:extLst>
      <p:ext uri="{BB962C8B-B14F-4D97-AF65-F5344CB8AC3E}">
        <p14:creationId xmlns:p14="http://schemas.microsoft.com/office/powerpoint/2010/main" val="2532572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imes New Roman" pitchFamily="18" charset="0"/>
            <a:ea typeface="ＭＳ Ｐゴシック"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24924</TotalTime>
  <Words>2178</Words>
  <Application>Microsoft Office PowerPoint</Application>
  <PresentationFormat>On-screen Show (4:3)</PresentationFormat>
  <Paragraphs>293</Paragraphs>
  <Slides>53</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6" baseType="lpstr">
      <vt:lpstr>굴림</vt:lpstr>
      <vt:lpstr>ＭＳ Ｐゴシック</vt:lpstr>
      <vt:lpstr>ＭＳ Ｐ明朝</vt:lpstr>
      <vt:lpstr>Arial</vt:lpstr>
      <vt:lpstr>Calibri</vt:lpstr>
      <vt:lpstr>Osaka</vt:lpstr>
      <vt:lpstr>Palatino</vt:lpstr>
      <vt:lpstr>Times</vt:lpstr>
      <vt:lpstr>Times New Roman</vt:lpstr>
      <vt:lpstr>Verdana</vt:lpstr>
      <vt:lpstr>Wingdings</vt:lpstr>
      <vt:lpstr>標準デザイン</vt:lpstr>
      <vt:lpstr>Presentation</vt:lpstr>
      <vt:lpstr>PowerPoint Presentation</vt:lpstr>
      <vt:lpstr> Lecture # 6 </vt:lpstr>
      <vt:lpstr>PowerPoint Presentation</vt:lpstr>
      <vt:lpstr>PowerPoint Presentation</vt:lpstr>
      <vt:lpstr>PowerPoint Presentation</vt:lpstr>
      <vt:lpstr>PowerPoint Presentation</vt:lpstr>
      <vt:lpstr>PowerPoint Presentation</vt:lpstr>
      <vt:lpstr>PowerPoint Presentation</vt:lpstr>
      <vt:lpstr>FAULTS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Fault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Strike-Slip Fault – Left Lateral</vt:lpstr>
      <vt:lpstr>Strike-Slip Fault – Right Lateral</vt:lpstr>
      <vt:lpstr>PowerPoint Presentation</vt:lpstr>
      <vt:lpstr>PowerPoint Presentation</vt:lpstr>
      <vt:lpstr>PowerPoint Presentation</vt:lpstr>
      <vt:lpstr>PowerPoint Presentation</vt:lpstr>
      <vt:lpstr>Emergent Fault</vt:lpstr>
      <vt:lpstr>Sequence of Events</vt:lpstr>
      <vt:lpstr>PowerPoint Presentation</vt:lpstr>
      <vt:lpstr>PowerPoint Presentation</vt:lpstr>
      <vt:lpstr>PowerPoint Presentation</vt:lpstr>
      <vt:lpstr>PowerPoint Presentation</vt:lpstr>
      <vt:lpstr>PowerPoint Presentation</vt:lpstr>
    </vt:vector>
  </TitlesOfParts>
  <Company>NIHON-U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yamazaki</dc:creator>
  <cp:lastModifiedBy>PCUser</cp:lastModifiedBy>
  <cp:revision>692</cp:revision>
  <dcterms:created xsi:type="dcterms:W3CDTF">2005-04-02T12:12:47Z</dcterms:created>
  <dcterms:modified xsi:type="dcterms:W3CDTF">2015-04-01T12:57:13Z</dcterms:modified>
</cp:coreProperties>
</file>