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57"/>
  </p:notesMasterIdLst>
  <p:handoutMasterIdLst>
    <p:handoutMasterId r:id="rId58"/>
  </p:handoutMasterIdLst>
  <p:sldIdLst>
    <p:sldId id="535" r:id="rId2"/>
    <p:sldId id="581" r:id="rId3"/>
    <p:sldId id="583" r:id="rId4"/>
    <p:sldId id="584" r:id="rId5"/>
    <p:sldId id="586" r:id="rId6"/>
    <p:sldId id="585" r:id="rId7"/>
    <p:sldId id="539" r:id="rId8"/>
    <p:sldId id="540" r:id="rId9"/>
    <p:sldId id="570" r:id="rId10"/>
    <p:sldId id="571" r:id="rId11"/>
    <p:sldId id="541" r:id="rId12"/>
    <p:sldId id="544" r:id="rId13"/>
    <p:sldId id="588" r:id="rId14"/>
    <p:sldId id="589" r:id="rId15"/>
    <p:sldId id="590" r:id="rId16"/>
    <p:sldId id="591" r:id="rId17"/>
    <p:sldId id="592" r:id="rId18"/>
    <p:sldId id="593" r:id="rId19"/>
    <p:sldId id="594" r:id="rId20"/>
    <p:sldId id="595" r:id="rId21"/>
    <p:sldId id="596" r:id="rId22"/>
    <p:sldId id="597" r:id="rId23"/>
    <p:sldId id="598" r:id="rId24"/>
    <p:sldId id="599" r:id="rId25"/>
    <p:sldId id="601" r:id="rId26"/>
    <p:sldId id="602" r:id="rId27"/>
    <p:sldId id="603" r:id="rId28"/>
    <p:sldId id="600" r:id="rId29"/>
    <p:sldId id="604" r:id="rId30"/>
    <p:sldId id="605" r:id="rId31"/>
    <p:sldId id="606" r:id="rId32"/>
    <p:sldId id="607" r:id="rId33"/>
    <p:sldId id="608" r:id="rId34"/>
    <p:sldId id="609" r:id="rId35"/>
    <p:sldId id="610" r:id="rId36"/>
    <p:sldId id="611" r:id="rId37"/>
    <p:sldId id="612" r:id="rId38"/>
    <p:sldId id="613" r:id="rId39"/>
    <p:sldId id="614" r:id="rId40"/>
    <p:sldId id="615" r:id="rId41"/>
    <p:sldId id="616" r:id="rId42"/>
    <p:sldId id="617" r:id="rId43"/>
    <p:sldId id="619" r:id="rId44"/>
    <p:sldId id="618" r:id="rId45"/>
    <p:sldId id="620" r:id="rId46"/>
    <p:sldId id="621" r:id="rId47"/>
    <p:sldId id="622" r:id="rId48"/>
    <p:sldId id="623" r:id="rId49"/>
    <p:sldId id="624" r:id="rId50"/>
    <p:sldId id="625" r:id="rId51"/>
    <p:sldId id="626" r:id="rId52"/>
    <p:sldId id="627" r:id="rId53"/>
    <p:sldId id="566" r:id="rId54"/>
    <p:sldId id="587" r:id="rId55"/>
    <p:sldId id="534" r:id="rId56"/>
  </p:sldIdLst>
  <p:sldSz cx="9144000" cy="6858000" type="screen4x3"/>
  <p:notesSz cx="6940550" cy="9226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3429"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7572" cy="461328"/>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1372" y="0"/>
            <a:ext cx="3007572" cy="461328"/>
          </a:xfrm>
          <a:prstGeom prst="rect">
            <a:avLst/>
          </a:prstGeom>
        </p:spPr>
        <p:txBody>
          <a:bodyPr vert="horz" lIns="92382" tIns="46191" rIns="92382" bIns="46191" rtlCol="0"/>
          <a:lstStyle>
            <a:lvl1pPr algn="r">
              <a:defRPr sz="1200"/>
            </a:lvl1pPr>
          </a:lstStyle>
          <a:p>
            <a:fld id="{82F2D7D7-1B3E-4BAE-A69C-12207EF37E92}" type="datetimeFigureOut">
              <a:rPr lang="en-US" smtClean="0"/>
              <a:pPr/>
              <a:t>4/19/2015</a:t>
            </a:fld>
            <a:endParaRPr lang="en-US"/>
          </a:p>
        </p:txBody>
      </p:sp>
      <p:sp>
        <p:nvSpPr>
          <p:cNvPr id="4" name="Footer Placeholder 3"/>
          <p:cNvSpPr>
            <a:spLocks noGrp="1"/>
          </p:cNvSpPr>
          <p:nvPr>
            <p:ph type="ftr" sz="quarter" idx="2"/>
          </p:nvPr>
        </p:nvSpPr>
        <p:spPr>
          <a:xfrm>
            <a:off x="0" y="8763621"/>
            <a:ext cx="3007572" cy="461328"/>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1372" y="8763621"/>
            <a:ext cx="3007572" cy="461328"/>
          </a:xfrm>
          <a:prstGeom prst="rect">
            <a:avLst/>
          </a:prstGeom>
        </p:spPr>
        <p:txBody>
          <a:bodyPr vert="horz" lIns="92382" tIns="46191" rIns="92382" bIns="46191" rtlCol="0" anchor="b"/>
          <a:lstStyle>
            <a:lvl1pPr algn="r">
              <a:defRPr sz="1200"/>
            </a:lvl1pPr>
          </a:lstStyle>
          <a:p>
            <a:fld id="{73B82236-EDCE-41AC-B329-915A9D3C6838}" type="slidenum">
              <a:rPr lang="en-US" smtClean="0"/>
              <a:pPr/>
              <a:t>‹#›</a:t>
            </a:fld>
            <a:endParaRPr lang="en-US"/>
          </a:p>
        </p:txBody>
      </p:sp>
    </p:spTree>
    <p:extLst>
      <p:ext uri="{BB962C8B-B14F-4D97-AF65-F5344CB8AC3E}">
        <p14:creationId xmlns:p14="http://schemas.microsoft.com/office/powerpoint/2010/main" val="2268107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3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0650" y="0"/>
            <a:ext cx="3008313" cy="461963"/>
          </a:xfrm>
          <a:prstGeom prst="rect">
            <a:avLst/>
          </a:prstGeom>
        </p:spPr>
        <p:txBody>
          <a:bodyPr vert="horz" lIns="91440" tIns="45720" rIns="91440" bIns="45720" rtlCol="0"/>
          <a:lstStyle>
            <a:lvl1pPr algn="r">
              <a:defRPr sz="1200"/>
            </a:lvl1pPr>
          </a:lstStyle>
          <a:p>
            <a:fld id="{F6510CBE-D59C-4CD2-B63A-4AEC2A88F176}" type="datetimeFigureOut">
              <a:rPr lang="en-US" smtClean="0"/>
              <a:pPr/>
              <a:t>4/19/2015</a:t>
            </a:fld>
            <a:endParaRPr lang="en-US"/>
          </a:p>
        </p:txBody>
      </p:sp>
      <p:sp>
        <p:nvSpPr>
          <p:cNvPr id="4" name="Slide Image Placeholder 3"/>
          <p:cNvSpPr>
            <a:spLocks noGrp="1" noRot="1" noChangeAspect="1"/>
          </p:cNvSpPr>
          <p:nvPr>
            <p:ph type="sldImg" idx="2"/>
          </p:nvPr>
        </p:nvSpPr>
        <p:spPr>
          <a:xfrm>
            <a:off x="1163638"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83088"/>
            <a:ext cx="5553075" cy="4151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3000"/>
            <a:ext cx="3008313"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0650" y="8763000"/>
            <a:ext cx="3008313" cy="461963"/>
          </a:xfrm>
          <a:prstGeom prst="rect">
            <a:avLst/>
          </a:prstGeom>
        </p:spPr>
        <p:txBody>
          <a:bodyPr vert="horz" lIns="91440" tIns="45720" rIns="91440" bIns="45720" rtlCol="0" anchor="b"/>
          <a:lstStyle>
            <a:lvl1pPr algn="r">
              <a:defRPr sz="1200"/>
            </a:lvl1pPr>
          </a:lstStyle>
          <a:p>
            <a:fld id="{CCCD8EDA-C411-4B69-9D17-ECACA579B366}" type="slidenum">
              <a:rPr lang="en-US" smtClean="0"/>
              <a:pPr/>
              <a:t>‹#›</a:t>
            </a:fld>
            <a:endParaRPr lang="en-US"/>
          </a:p>
        </p:txBody>
      </p:sp>
    </p:spTree>
    <p:extLst>
      <p:ext uri="{BB962C8B-B14F-4D97-AF65-F5344CB8AC3E}">
        <p14:creationId xmlns:p14="http://schemas.microsoft.com/office/powerpoint/2010/main" val="282852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a:t>
            </a:fld>
            <a:endParaRPr lang="en-US"/>
          </a:p>
        </p:txBody>
      </p:sp>
    </p:spTree>
    <p:extLst>
      <p:ext uri="{BB962C8B-B14F-4D97-AF65-F5344CB8AC3E}">
        <p14:creationId xmlns:p14="http://schemas.microsoft.com/office/powerpoint/2010/main" val="364880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548436-4ADB-454F-A6C9-008C949DBBF9}" type="slidenum">
              <a:rPr lang="en-US" altLang="en-US"/>
              <a:pPr eaLnBrk="1" hangingPunct="1"/>
              <a:t>13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en-US" sz="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27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14</a:t>
            </a:fld>
            <a:endParaRPr lang="en-US"/>
          </a:p>
        </p:txBody>
      </p:sp>
    </p:spTree>
    <p:extLst>
      <p:ext uri="{BB962C8B-B14F-4D97-AF65-F5344CB8AC3E}">
        <p14:creationId xmlns:p14="http://schemas.microsoft.com/office/powerpoint/2010/main" val="390441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16</a:t>
            </a:fld>
            <a:endParaRPr lang="en-US"/>
          </a:p>
        </p:txBody>
      </p:sp>
    </p:spTree>
    <p:extLst>
      <p:ext uri="{BB962C8B-B14F-4D97-AF65-F5344CB8AC3E}">
        <p14:creationId xmlns:p14="http://schemas.microsoft.com/office/powerpoint/2010/main" val="178696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20</a:t>
            </a:fld>
            <a:endParaRPr lang="en-US"/>
          </a:p>
        </p:txBody>
      </p:sp>
    </p:spTree>
    <p:extLst>
      <p:ext uri="{BB962C8B-B14F-4D97-AF65-F5344CB8AC3E}">
        <p14:creationId xmlns:p14="http://schemas.microsoft.com/office/powerpoint/2010/main" val="117360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23</a:t>
            </a:fld>
            <a:endParaRPr lang="en-US"/>
          </a:p>
        </p:txBody>
      </p:sp>
    </p:spTree>
    <p:extLst>
      <p:ext uri="{BB962C8B-B14F-4D97-AF65-F5344CB8AC3E}">
        <p14:creationId xmlns:p14="http://schemas.microsoft.com/office/powerpoint/2010/main" val="364892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25</a:t>
            </a:fld>
            <a:endParaRPr lang="en-US"/>
          </a:p>
        </p:txBody>
      </p:sp>
    </p:spTree>
    <p:extLst>
      <p:ext uri="{BB962C8B-B14F-4D97-AF65-F5344CB8AC3E}">
        <p14:creationId xmlns:p14="http://schemas.microsoft.com/office/powerpoint/2010/main" val="397040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30</a:t>
            </a:fld>
            <a:endParaRPr lang="en-US"/>
          </a:p>
        </p:txBody>
      </p:sp>
    </p:spTree>
    <p:extLst>
      <p:ext uri="{BB962C8B-B14F-4D97-AF65-F5344CB8AC3E}">
        <p14:creationId xmlns:p14="http://schemas.microsoft.com/office/powerpoint/2010/main" val="1825162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model for Public-Private Partnership</a:t>
            </a:r>
            <a:r>
              <a:rPr lang="en-US" baseline="0" dirty="0" smtClean="0"/>
              <a:t> in construction research: It starts with the need for new technology and improved, efficient method to do work from the clients. Contractors and consultants identify the research needed and put forward it to independent review board. From the many such research needs, Review board will prioritize (based on the research fund available) and select the most important ones. The Public-private consortium consisting of researchers from Academia, Industry, and </a:t>
            </a:r>
            <a:r>
              <a:rPr lang="en-US" baseline="0" dirty="0" err="1" smtClean="0"/>
              <a:t>Govt</a:t>
            </a:r>
            <a:r>
              <a:rPr lang="en-US" baseline="0" dirty="0" smtClean="0"/>
              <a:t> research lab support the research with their respective expertise and also support financially (industry and Government). A new technology/product/method is then generated which is then demonstrated in a government/private project through technology centers. These technology centers also train the industry people to adopt the new technology/method.</a:t>
            </a:r>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53</a:t>
            </a:fld>
            <a:endParaRPr lang="en-US"/>
          </a:p>
        </p:txBody>
      </p:sp>
    </p:spTree>
    <p:extLst>
      <p:ext uri="{BB962C8B-B14F-4D97-AF65-F5344CB8AC3E}">
        <p14:creationId xmlns:p14="http://schemas.microsoft.com/office/powerpoint/2010/main" val="81976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54</a:t>
            </a:fld>
            <a:endParaRPr lang="en-US"/>
          </a:p>
        </p:txBody>
      </p:sp>
    </p:spTree>
    <p:extLst>
      <p:ext uri="{BB962C8B-B14F-4D97-AF65-F5344CB8AC3E}">
        <p14:creationId xmlns:p14="http://schemas.microsoft.com/office/powerpoint/2010/main" val="114515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72641D6-9A4C-4865-BD75-BE292FBE7BE5}" type="slidenum">
              <a:rPr lang="en-US" smtClean="0"/>
              <a:pPr/>
              <a:t>55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959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a:t>
            </a:fld>
            <a:endParaRPr lang="en-US"/>
          </a:p>
        </p:txBody>
      </p:sp>
    </p:spTree>
    <p:extLst>
      <p:ext uri="{BB962C8B-B14F-4D97-AF65-F5344CB8AC3E}">
        <p14:creationId xmlns:p14="http://schemas.microsoft.com/office/powerpoint/2010/main" val="4990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BE0ACFD-0274-488F-9E63-3F5DBFD62A3E}" type="slidenum">
              <a:rPr lang="en-US" altLang="en-US" smtClean="0">
                <a:latin typeface="Arial" panose="020B0604020202020204" pitchFamily="34" charset="0"/>
              </a:rPr>
              <a:pPr eaLnBrk="0" hangingPunct="0">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9372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4</a:t>
            </a:fld>
            <a:endParaRPr lang="en-US"/>
          </a:p>
        </p:txBody>
      </p:sp>
    </p:spTree>
    <p:extLst>
      <p:ext uri="{BB962C8B-B14F-4D97-AF65-F5344CB8AC3E}">
        <p14:creationId xmlns:p14="http://schemas.microsoft.com/office/powerpoint/2010/main" val="20564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a:t>
            </a:fld>
            <a:endParaRPr lang="en-US"/>
          </a:p>
        </p:txBody>
      </p:sp>
    </p:spTree>
    <p:extLst>
      <p:ext uri="{BB962C8B-B14F-4D97-AF65-F5344CB8AC3E}">
        <p14:creationId xmlns:p14="http://schemas.microsoft.com/office/powerpoint/2010/main" val="335460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6</a:t>
            </a:fld>
            <a:endParaRPr lang="en-US"/>
          </a:p>
        </p:txBody>
      </p:sp>
    </p:spTree>
    <p:extLst>
      <p:ext uri="{BB962C8B-B14F-4D97-AF65-F5344CB8AC3E}">
        <p14:creationId xmlns:p14="http://schemas.microsoft.com/office/powerpoint/2010/main" val="12092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FFC57C-1EFC-4068-A6CD-AA1FA604872C}" type="slidenum">
              <a:rPr lang="en-US" smtClean="0"/>
              <a:pPr/>
              <a:t>7</a:t>
            </a:fld>
            <a:endParaRPr lang="en-US" smtClean="0"/>
          </a:p>
        </p:txBody>
      </p:sp>
    </p:spTree>
    <p:extLst>
      <p:ext uri="{BB962C8B-B14F-4D97-AF65-F5344CB8AC3E}">
        <p14:creationId xmlns:p14="http://schemas.microsoft.com/office/powerpoint/2010/main" val="396238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8</a:t>
            </a:fld>
            <a:endParaRPr lang="en-US"/>
          </a:p>
        </p:txBody>
      </p:sp>
    </p:spTree>
    <p:extLst>
      <p:ext uri="{BB962C8B-B14F-4D97-AF65-F5344CB8AC3E}">
        <p14:creationId xmlns:p14="http://schemas.microsoft.com/office/powerpoint/2010/main" val="235812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11</a:t>
            </a:fld>
            <a:endParaRPr lang="en-US"/>
          </a:p>
        </p:txBody>
      </p:sp>
    </p:spTree>
    <p:extLst>
      <p:ext uri="{BB962C8B-B14F-4D97-AF65-F5344CB8AC3E}">
        <p14:creationId xmlns:p14="http://schemas.microsoft.com/office/powerpoint/2010/main" val="141964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53D7961-5432-4694-8168-6EFFBDC33E4E}" type="datetime1">
              <a:rPr lang="en-US" smtClean="0"/>
              <a:t>4/19/2015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097C325-D489-406E-A293-BDF759B1C73A}"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smtClean="0"/>
              <a:t>Keynote Presentation   COBRA 2012   RICS International Research Conference</a:t>
            </a: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4FE93-5AC8-4C17-9F66-39683172123A}" type="datetime1">
              <a:rPr lang="en-US" smtClean="0"/>
              <a:t>4/19/2015</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6" name="Slide Number Placeholder 5"/>
          <p:cNvSpPr>
            <a:spLocks noGrp="1"/>
          </p:cNvSpPr>
          <p:nvPr>
            <p:ph type="sldNum" sz="quarter" idx="12"/>
          </p:nvPr>
        </p:nvSpPr>
        <p:spPr/>
        <p:txBody>
          <a:bodyPr/>
          <a:lstStyle/>
          <a:p>
            <a:fld id="{C097C325-D489-406E-A293-BDF759B1C7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A5774-551D-439F-ABE3-F7D006D7CDDA}" type="datetime1">
              <a:rPr lang="en-US" smtClean="0"/>
              <a:t>4/19/2015</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097C325-D489-406E-A293-BDF759B1C7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050F0-535B-45DF-BE60-073D984C96B7}" type="datetime1">
              <a:rPr lang="en-US" smtClean="0"/>
              <a:t>4/19/2015</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dirty="0"/>
          </a:p>
        </p:txBody>
      </p:sp>
      <p:sp>
        <p:nvSpPr>
          <p:cNvPr id="6" name="Slide Number Placeholder 5"/>
          <p:cNvSpPr>
            <a:spLocks noGrp="1"/>
          </p:cNvSpPr>
          <p:nvPr>
            <p:ph type="sldNum" sz="quarter" idx="12"/>
          </p:nvPr>
        </p:nvSpPr>
        <p:spPr/>
        <p:txBody>
          <a:bodyPr/>
          <a:lstStyle/>
          <a:p>
            <a:fld id="{C097C325-D489-406E-A293-BDF759B1C73A}"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6DE147D-5E43-4271-9C6A-84D5F7680E44}" type="datetime1">
              <a:rPr lang="en-US" smtClean="0"/>
              <a:t>4/19/2015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097C325-D489-406E-A293-BDF759B1C73A}"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smtClean="0"/>
              <a:t>Keynote Presentation   COBRA 2012   RICS International Research Conference</a:t>
            </a: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5F0C6-0177-4F61-86A8-17868A7F70F7}" type="datetime1">
              <a:rPr lang="en-US" smtClean="0"/>
              <a:t>4/19/2015</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p:txBody>
          <a:bodyPr/>
          <a:lstStyle/>
          <a:p>
            <a:fld id="{C097C325-D489-406E-A293-BDF759B1C73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2AE58-9514-4800-BDBB-16434A7EF0FC}" type="datetime1">
              <a:rPr lang="en-US" smtClean="0"/>
              <a:t>4/19/2015</a:t>
            </a:fld>
            <a:endParaRPr lang="en-US"/>
          </a:p>
        </p:txBody>
      </p:sp>
      <p:sp>
        <p:nvSpPr>
          <p:cNvPr id="8" name="Footer Placeholder 7"/>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9" name="Slide Number Placeholder 8"/>
          <p:cNvSpPr>
            <a:spLocks noGrp="1"/>
          </p:cNvSpPr>
          <p:nvPr>
            <p:ph type="sldNum" sz="quarter" idx="12"/>
          </p:nvPr>
        </p:nvSpPr>
        <p:spPr/>
        <p:txBody>
          <a:bodyPr/>
          <a:lstStyle/>
          <a:p>
            <a:fld id="{C097C325-D489-406E-A293-BDF759B1C73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10115A-54BD-400C-870B-CF015B4C29AB}" type="datetime1">
              <a:rPr lang="en-US" smtClean="0"/>
              <a:t>4/19/2015</a:t>
            </a:fld>
            <a:endParaRPr lang="en-US"/>
          </a:p>
        </p:txBody>
      </p:sp>
      <p:sp>
        <p:nvSpPr>
          <p:cNvPr id="4" name="Footer Placeholder 3"/>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5" name="Slide Number Placeholder 4"/>
          <p:cNvSpPr>
            <a:spLocks noGrp="1"/>
          </p:cNvSpPr>
          <p:nvPr>
            <p:ph type="sldNum" sz="quarter" idx="12"/>
          </p:nvPr>
        </p:nvSpPr>
        <p:spPr/>
        <p:txBody>
          <a:bodyPr/>
          <a:lstStyle/>
          <a:p>
            <a:fld id="{C097C325-D489-406E-A293-BDF759B1C73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9156AC5-28DE-4E4B-8FCC-DB32F1B91241}" type="datetime1">
              <a:rPr lang="en-US" smtClean="0"/>
              <a:t>4/19/2015</a:t>
            </a:fld>
            <a:endParaRPr lang="en-US"/>
          </a:p>
        </p:txBody>
      </p:sp>
      <p:sp>
        <p:nvSpPr>
          <p:cNvPr id="3" name="Footer Placeholder 2"/>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4" name="Slide Number Placeholder 3"/>
          <p:cNvSpPr>
            <a:spLocks noGrp="1"/>
          </p:cNvSpPr>
          <p:nvPr>
            <p:ph type="sldNum" sz="quarter" idx="12"/>
          </p:nvPr>
        </p:nvSpPr>
        <p:spPr/>
        <p:txBody>
          <a:bodyPr/>
          <a:lstStyle/>
          <a:p>
            <a:fld id="{C097C325-D489-406E-A293-BDF759B1C7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4CA9B-62FC-46BB-9DDA-5D240E0C5D5D}" type="datetime1">
              <a:rPr lang="en-US" smtClean="0"/>
              <a:t>4/19/2015</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097C325-D489-406E-A293-BDF759B1C73A}"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FAE2A-42B2-4AC5-A24D-7A0A187B9CB4}" type="datetime1">
              <a:rPr lang="en-US" smtClean="0"/>
              <a:t>4/19/2015</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p:txBody>
          <a:bodyPr/>
          <a:lstStyle/>
          <a:p>
            <a:fld id="{C097C325-D489-406E-A293-BDF759B1C73A}"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F3AA76C-75EE-454A-BB37-91BD5A6C697E}" type="datetime1">
              <a:rPr lang="en-US" smtClean="0"/>
              <a:t>4/19/2015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mtClean="0"/>
              <a:t>Keynote Presentation   COBRA 2012   RICS International Research Conference</a:t>
            </a: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097C325-D489-406E-A293-BDF759B1C7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c@cusit.edu.p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daiou@yaho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drshahpak.weebly.com/" TargetMode="External"/><Relationship Id="rId4" Type="http://schemas.openxmlformats.org/officeDocument/2006/relationships/hyperlink" Target="mailto:pd@aiou.edu.p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www.dailymotion.com/upload" TargetMode="External"/><Relationship Id="rId13" Type="http://schemas.openxmlformats.org/officeDocument/2006/relationships/hyperlink" Target="http://www.dailymotion.com/comments/video/x1i1f2u_baba-jee-is-crossing-his-limits_lifestyle" TargetMode="External"/><Relationship Id="rId18" Type="http://schemas.openxmlformats.org/officeDocument/2006/relationships/hyperlink" Target="http://www.dailymotion.com/video/x1jttwd_scariest-movie-ever-of-2-minuets-british-newspaper_shortfilms" TargetMode="External"/><Relationship Id="rId3" Type="http://schemas.openxmlformats.org/officeDocument/2006/relationships/hyperlink" Target="http://www.dailymotion.com/dm_51ea373e71f84" TargetMode="External"/><Relationship Id="rId21" Type="http://schemas.openxmlformats.org/officeDocument/2006/relationships/hyperlink" Target="http://www.dailymotion.com/video/x1jiurc_how-a-bullet-works_shortfilms" TargetMode="External"/><Relationship Id="rId7" Type="http://schemas.openxmlformats.org/officeDocument/2006/relationships/hyperlink" Target="http://www.dailymotion.com/pk/browse" TargetMode="External"/><Relationship Id="rId12" Type="http://schemas.openxmlformats.org/officeDocument/2006/relationships/hyperlink" Target="http://www.dailymotion.com/pk/featured/channel/lifestyle/1" TargetMode="External"/><Relationship Id="rId17" Type="http://schemas.openxmlformats.org/officeDocument/2006/relationships/hyperlink" Target="http://www.dailymotion.com/video/x1juapm_this-young-lady-doctor-gone-crazy_shortfilms" TargetMode="External"/><Relationship Id="rId2" Type="http://schemas.openxmlformats.org/officeDocument/2006/relationships/notesSlide" Target="../notesSlides/notesSlide18.xml"/><Relationship Id="rId16" Type="http://schemas.openxmlformats.org/officeDocument/2006/relationships/hyperlink" Target="http://www.dailymotion.com/video/x1julgf_respect-your-parents-awesome-performance-by-indian-comedian_shortfilms" TargetMode="External"/><Relationship Id="rId20" Type="http://schemas.openxmlformats.org/officeDocument/2006/relationships/hyperlink" Target="http://www.dailymotion.com/video/x1jp1ut_extremely-vulgar-talks-in-live-morning-show-shame-on-us_news" TargetMode="External"/><Relationship Id="rId1" Type="http://schemas.openxmlformats.org/officeDocument/2006/relationships/slideLayout" Target="../slideLayouts/slideLayout2.xml"/><Relationship Id="rId6" Type="http://schemas.openxmlformats.org/officeDocument/2006/relationships/hyperlink" Target="http://www.dailymotion.com/pk" TargetMode="External"/><Relationship Id="rId11" Type="http://schemas.openxmlformats.org/officeDocument/2006/relationships/hyperlink" Target="http://www.dailymotion.com/video/x1i1f2u_baba-jee-is-crossing-his-limits_lifestyle" TargetMode="External"/><Relationship Id="rId5" Type="http://schemas.openxmlformats.org/officeDocument/2006/relationships/hyperlink" Target="http://www.dailymotion.com/playlists/user/dm_51ea373e71f84" TargetMode="External"/><Relationship Id="rId15" Type="http://schemas.openxmlformats.org/officeDocument/2006/relationships/hyperlink" Target="http://www.dailymotion.com/user/sachjankargeo/1" TargetMode="External"/><Relationship Id="rId10" Type="http://schemas.openxmlformats.org/officeDocument/2006/relationships/hyperlink" Target="http://www.dailymotion.com/sachjankargeo" TargetMode="External"/><Relationship Id="rId19" Type="http://schemas.openxmlformats.org/officeDocument/2006/relationships/hyperlink" Target="http://www.dailymotion.com/video/x1jp4wc_extremely-vulgar-talks-in-live-morning-show-shame-on-us_news" TargetMode="External"/><Relationship Id="rId4" Type="http://schemas.openxmlformats.org/officeDocument/2006/relationships/hyperlink" Target="http://www.dailymotion.com/user/dm_51ea373e71f84" TargetMode="External"/><Relationship Id="rId9" Type="http://schemas.openxmlformats.org/officeDocument/2006/relationships/hyperlink" Target="http://www.dailymotion.com/pageitem/loginfull?mode=basic&amp;request=/login?request=0" TargetMode="External"/><Relationship Id="rId14" Type="http://schemas.openxmlformats.org/officeDocument/2006/relationships/hyperlink" Target="http://www.dailymotion.com/muhammad-nisar" TargetMode="External"/><Relationship Id="rId22" Type="http://schemas.openxmlformats.org/officeDocument/2006/relationships/hyperlink" Target="http://www.dailymotion.com/video/x1ghip9_shame-on-this-old-man_lifestyl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3200400"/>
            <a:ext cx="6471598" cy="3429000"/>
          </a:xfrm>
        </p:spPr>
        <p:txBody>
          <a:bodyPr>
            <a:normAutofit/>
          </a:bodyPr>
          <a:lstStyle/>
          <a:p>
            <a:pPr marL="82296" indent="0">
              <a:buNone/>
            </a:pPr>
            <a:r>
              <a:rPr lang="en-US" sz="2000" dirty="0" smtClean="0"/>
              <a:t>Prof. Dr. </a:t>
            </a:r>
            <a:r>
              <a:rPr lang="en-US" sz="2000" dirty="0" err="1" smtClean="0"/>
              <a:t>Attaullah</a:t>
            </a:r>
            <a:r>
              <a:rPr lang="en-US" sz="2000" dirty="0" smtClean="0"/>
              <a:t> Shah </a:t>
            </a:r>
            <a:endParaRPr lang="en-US" sz="2000" dirty="0"/>
          </a:p>
          <a:p>
            <a:pPr marL="82296" indent="0">
              <a:buNone/>
            </a:pPr>
            <a:r>
              <a:rPr lang="en-US" sz="2000" dirty="0" smtClean="0"/>
              <a:t>City University of Science and IT Management</a:t>
            </a:r>
          </a:p>
          <a:p>
            <a:pPr marL="82296" indent="0">
              <a:buNone/>
            </a:pPr>
            <a:r>
              <a:rPr lang="en-US" sz="2000" dirty="0" smtClean="0"/>
              <a:t>Peshawar Pakistan </a:t>
            </a:r>
          </a:p>
          <a:p>
            <a:pPr marL="82296" indent="0">
              <a:buNone/>
            </a:pPr>
            <a:r>
              <a:rPr lang="en-US" sz="2000" dirty="0" smtClean="0">
                <a:hlinkClick r:id="rId3"/>
              </a:rPr>
              <a:t>vc@cusit.edu.pk</a:t>
            </a:r>
            <a:endParaRPr lang="en-US" sz="2000" dirty="0" smtClean="0"/>
          </a:p>
          <a:p>
            <a:pPr marL="82296" indent="0">
              <a:buNone/>
            </a:pPr>
            <a:r>
              <a:rPr lang="en-US" sz="2000" dirty="0" smtClean="0"/>
              <a:t>www.cusit.edu.pk</a:t>
            </a:r>
          </a:p>
          <a:p>
            <a:pPr marL="82296" indent="0">
              <a:buNone/>
            </a:pPr>
            <a:endParaRPr lang="en-US" sz="2000" dirty="0"/>
          </a:p>
          <a:p>
            <a:pPr marL="82296" indent="0">
              <a:buNone/>
            </a:pPr>
            <a:endParaRPr lang="en-US" sz="2000" dirty="0"/>
          </a:p>
        </p:txBody>
      </p:sp>
      <p:sp>
        <p:nvSpPr>
          <p:cNvPr id="5" name="Slide Number Placeholder 4"/>
          <p:cNvSpPr>
            <a:spLocks noGrp="1"/>
          </p:cNvSpPr>
          <p:nvPr>
            <p:ph type="sldNum" sz="quarter" idx="11"/>
          </p:nvPr>
        </p:nvSpPr>
        <p:spPr/>
        <p:txBody>
          <a:bodyPr/>
          <a:lstStyle/>
          <a:p>
            <a:fld id="{C097C325-D489-406E-A293-BDF759B1C73A}" type="slidenum">
              <a:rPr lang="en-US" smtClean="0"/>
              <a:pPr/>
              <a:t>1</a:t>
            </a:fld>
            <a:endParaRPr lang="en-US"/>
          </a:p>
        </p:txBody>
      </p:sp>
      <p:sp>
        <p:nvSpPr>
          <p:cNvPr id="2" name="Title 1"/>
          <p:cNvSpPr>
            <a:spLocks noGrp="1"/>
          </p:cNvSpPr>
          <p:nvPr>
            <p:ph type="title"/>
          </p:nvPr>
        </p:nvSpPr>
        <p:spPr>
          <a:xfrm>
            <a:off x="423620" y="609600"/>
            <a:ext cx="6324600" cy="1828800"/>
          </a:xfrm>
        </p:spPr>
        <p:txBody>
          <a:bodyPr>
            <a:normAutofit/>
          </a:bodyPr>
          <a:lstStyle/>
          <a:p>
            <a:pPr algn="l"/>
            <a:r>
              <a:rPr lang="en-US" b="1" dirty="0"/>
              <a:t>Publish and Flourish</a:t>
            </a:r>
            <a:br>
              <a:rPr lang="en-US" b="1" dirty="0"/>
            </a:br>
            <a:r>
              <a:rPr lang="en-US" sz="2000" i="1" dirty="0"/>
              <a:t>Publishing scholarly articles in</a:t>
            </a:r>
            <a:br>
              <a:rPr lang="en-US" sz="2000" i="1" dirty="0"/>
            </a:br>
            <a:r>
              <a:rPr lang="en-US" sz="2000" i="1" dirty="0"/>
              <a:t>refereed journals</a:t>
            </a:r>
            <a:endParaRPr lang="en-US" sz="2000" dirty="0">
              <a:effectLst>
                <a:outerShdw blurRad="38100" dist="38100" dir="2700000" algn="tl">
                  <a:srgbClr val="000000">
                    <a:alpha val="43137"/>
                  </a:srgbClr>
                </a:outerShdw>
              </a:effectLst>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4552" y="2438399"/>
            <a:ext cx="2087048" cy="17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59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The United States and Japan are the dominant public sector supporters of energy R&amp;</a:t>
            </a:r>
            <a:r>
              <a:rPr lang="en-US" sz="2400" dirty="0" smtClean="0"/>
              <a:t>D.</a:t>
            </a:r>
          </a:p>
          <a:p>
            <a:pPr marL="45720" indent="0">
              <a:buNone/>
            </a:pPr>
            <a:endParaRPr lang="en-US" sz="2400" dirty="0" smtClean="0"/>
          </a:p>
          <a:p>
            <a:r>
              <a:rPr lang="en-US" sz="2400" dirty="0" smtClean="0"/>
              <a:t>The </a:t>
            </a:r>
            <a:r>
              <a:rPr lang="en-US" sz="2400" dirty="0"/>
              <a:t>combined funding of the U.S. and Japanese governments exceeds by approximately 500% the combined support of the other nine industrialized countries </a:t>
            </a:r>
            <a:endParaRPr lang="en-US" sz="2400" dirty="0" smtClean="0"/>
          </a:p>
          <a:p>
            <a:endParaRPr lang="en-US" sz="2400" dirty="0" smtClean="0"/>
          </a:p>
          <a:p>
            <a:r>
              <a:rPr lang="en-US" sz="2400" dirty="0" smtClean="0"/>
              <a:t>Measured </a:t>
            </a:r>
            <a:r>
              <a:rPr lang="en-US" sz="2400" dirty="0"/>
              <a:t>as a percentage of GDP, however, energy R&amp;D investment in the U.S. ranks fifth among the eleven </a:t>
            </a:r>
            <a:r>
              <a:rPr lang="en-US" sz="2400" dirty="0" smtClean="0"/>
              <a:t>countries, </a:t>
            </a:r>
            <a:r>
              <a:rPr lang="en-US" sz="2400" dirty="0"/>
              <a:t>while Japan ranks first.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10</a:t>
            </a:fld>
            <a:endParaRPr lang="en-US"/>
          </a:p>
        </p:txBody>
      </p:sp>
      <p:sp>
        <p:nvSpPr>
          <p:cNvPr id="5" name="Title 4"/>
          <p:cNvSpPr>
            <a:spLocks noGrp="1"/>
          </p:cNvSpPr>
          <p:nvPr>
            <p:ph type="title"/>
          </p:nvPr>
        </p:nvSpPr>
        <p:spPr/>
        <p:txBody>
          <a:bodyPr/>
          <a:lstStyle/>
          <a:p>
            <a:r>
              <a:rPr lang="en-US" dirty="0" smtClean="0"/>
              <a:t>Energy Spending</a:t>
            </a:r>
            <a:endParaRPr lang="en-US" dirty="0"/>
          </a:p>
        </p:txBody>
      </p:sp>
    </p:spTree>
    <p:extLst>
      <p:ext uri="{BB962C8B-B14F-4D97-AF65-F5344CB8AC3E}">
        <p14:creationId xmlns:p14="http://schemas.microsoft.com/office/powerpoint/2010/main" val="206430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97C325-D489-406E-A293-BDF759B1C73A}" type="slidenum">
              <a:rPr lang="en-US" smtClean="0"/>
              <a:pPr/>
              <a:t>11</a:t>
            </a:fld>
            <a:endParaRPr lang="en-US"/>
          </a:p>
        </p:txBody>
      </p:sp>
      <p:sp>
        <p:nvSpPr>
          <p:cNvPr id="5" name="Title 4"/>
          <p:cNvSpPr>
            <a:spLocks noGrp="1"/>
          </p:cNvSpPr>
          <p:nvPr>
            <p:ph type="title"/>
          </p:nvPr>
        </p:nvSpPr>
        <p:spPr/>
        <p:txBody>
          <a:bodyPr/>
          <a:lstStyle/>
          <a:p>
            <a:r>
              <a:rPr lang="en-US" dirty="0" smtClean="0"/>
              <a:t>Top 10 Countries R&amp;D Spending</a:t>
            </a:r>
            <a:endParaRPr lang="en-US" dirty="0"/>
          </a:p>
        </p:txBody>
      </p:sp>
      <p:pic>
        <p:nvPicPr>
          <p:cNvPr id="6" name="Picture 5" descr="Screen Shot 2014-12-15 at 1.2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3" y="2133600"/>
            <a:ext cx="8995077" cy="3753483"/>
          </a:xfrm>
          <a:prstGeom prst="rect">
            <a:avLst/>
          </a:prstGeom>
        </p:spPr>
      </p:pic>
    </p:spTree>
    <p:extLst>
      <p:ext uri="{BB962C8B-B14F-4D97-AF65-F5344CB8AC3E}">
        <p14:creationId xmlns:p14="http://schemas.microsoft.com/office/powerpoint/2010/main" val="291594230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97C325-D489-406E-A293-BDF759B1C73A}" type="slidenum">
              <a:rPr lang="en-US" smtClean="0"/>
              <a:pPr/>
              <a:t>12</a:t>
            </a:fld>
            <a:endParaRPr lang="en-US"/>
          </a:p>
        </p:txBody>
      </p:sp>
      <p:sp>
        <p:nvSpPr>
          <p:cNvPr id="2" name="Title 1"/>
          <p:cNvSpPr>
            <a:spLocks noGrp="1"/>
          </p:cNvSpPr>
          <p:nvPr>
            <p:ph type="title"/>
          </p:nvPr>
        </p:nvSpPr>
        <p:spPr/>
        <p:txBody>
          <a:bodyPr>
            <a:normAutofit fontScale="90000"/>
          </a:bodyPr>
          <a:lstStyle/>
          <a:p>
            <a:pPr>
              <a:defRPr/>
            </a:pPr>
            <a:r>
              <a:rPr lang="en-US" dirty="0" smtClean="0"/>
              <a:t>Benefits of R&amp;D in Science and Engineering</a:t>
            </a:r>
            <a:endParaRPr lang="en-US" dirty="0"/>
          </a:p>
        </p:txBody>
      </p:sp>
      <p:sp>
        <p:nvSpPr>
          <p:cNvPr id="6" name="Content Placeholder 5"/>
          <p:cNvSpPr>
            <a:spLocks noGrp="1"/>
          </p:cNvSpPr>
          <p:nvPr>
            <p:ph idx="1"/>
          </p:nvPr>
        </p:nvSpPr>
        <p:spPr>
          <a:xfrm>
            <a:off x="380999" y="1917192"/>
            <a:ext cx="8407893" cy="4407408"/>
          </a:xfrm>
        </p:spPr>
        <p:txBody>
          <a:bodyPr>
            <a:noAutofit/>
          </a:bodyPr>
          <a:lstStyle/>
          <a:p>
            <a:pPr>
              <a:lnSpc>
                <a:spcPct val="70000"/>
              </a:lnSpc>
            </a:pPr>
            <a:r>
              <a:rPr lang="en-US" sz="2400" dirty="0" smtClean="0"/>
              <a:t>Instrumental in creating new products and adding features</a:t>
            </a:r>
          </a:p>
          <a:p>
            <a:pPr marL="45720" indent="0">
              <a:lnSpc>
                <a:spcPct val="70000"/>
              </a:lnSpc>
              <a:buNone/>
            </a:pPr>
            <a:endParaRPr lang="en-US" sz="2400" dirty="0" smtClean="0"/>
          </a:p>
          <a:p>
            <a:pPr>
              <a:lnSpc>
                <a:spcPct val="70000"/>
              </a:lnSpc>
            </a:pPr>
            <a:r>
              <a:rPr lang="en-US" sz="2400" dirty="0" smtClean="0"/>
              <a:t>Attracts new customers and wins customer interest</a:t>
            </a:r>
          </a:p>
          <a:p>
            <a:pPr marL="45720" indent="0">
              <a:lnSpc>
                <a:spcPct val="70000"/>
              </a:lnSpc>
              <a:buNone/>
            </a:pPr>
            <a:endParaRPr lang="en-US" sz="2400" dirty="0" smtClean="0"/>
          </a:p>
          <a:p>
            <a:pPr>
              <a:lnSpc>
                <a:spcPct val="70000"/>
              </a:lnSpc>
            </a:pPr>
            <a:r>
              <a:rPr lang="en-US" sz="2400" dirty="0" smtClean="0"/>
              <a:t>Success of R&amp;D depends on the practices, talents, and innovations of the people working. Companies can spend less money on R&amp;D and still yield good results.</a:t>
            </a:r>
          </a:p>
          <a:p>
            <a:pPr marL="45720" indent="0">
              <a:lnSpc>
                <a:spcPct val="70000"/>
              </a:lnSpc>
              <a:buNone/>
            </a:pPr>
            <a:endParaRPr lang="en-US" sz="2400" dirty="0" smtClean="0"/>
          </a:p>
          <a:p>
            <a:pPr>
              <a:lnSpc>
                <a:spcPct val="70000"/>
              </a:lnSpc>
            </a:pPr>
            <a:r>
              <a:rPr lang="en-US" sz="2400" dirty="0" smtClean="0"/>
              <a:t>R&amp;D encourages trend matching with the market.</a:t>
            </a:r>
          </a:p>
          <a:p>
            <a:pPr marL="45720" indent="0">
              <a:lnSpc>
                <a:spcPct val="70000"/>
              </a:lnSpc>
              <a:buNone/>
            </a:pPr>
            <a:endParaRPr lang="en-US" sz="2400" dirty="0" smtClean="0"/>
          </a:p>
          <a:p>
            <a:pPr>
              <a:lnSpc>
                <a:spcPct val="70000"/>
              </a:lnSpc>
            </a:pPr>
            <a:r>
              <a:rPr lang="en-US" sz="2400" dirty="0" smtClean="0"/>
              <a:t>Enhanced reputation</a:t>
            </a:r>
          </a:p>
          <a:p>
            <a:pPr marL="45720" indent="0">
              <a:lnSpc>
                <a:spcPct val="70000"/>
              </a:lnSpc>
              <a:buNone/>
            </a:pPr>
            <a:endParaRPr lang="en-US" sz="2400" dirty="0"/>
          </a:p>
        </p:txBody>
      </p:sp>
    </p:spTree>
    <p:extLst>
      <p:ext uri="{BB962C8B-B14F-4D97-AF65-F5344CB8AC3E}">
        <p14:creationId xmlns:p14="http://schemas.microsoft.com/office/powerpoint/2010/main" val="32176835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3375"/>
            <a:ext cx="7977187" cy="738187"/>
          </a:xfrm>
        </p:spPr>
        <p:txBody>
          <a:bodyPr>
            <a:normAutofit fontScale="90000"/>
          </a:bodyPr>
          <a:lstStyle/>
          <a:p>
            <a:pPr>
              <a:defRPr/>
            </a:pPr>
            <a:r>
              <a:rPr lang="en-US" i="1" dirty="0"/>
              <a:t/>
            </a:r>
            <a:br>
              <a:rPr lang="en-US" i="1" dirty="0"/>
            </a:br>
            <a:r>
              <a:rPr lang="en-GB" i="1" dirty="0"/>
              <a:t/>
            </a:r>
            <a:br>
              <a:rPr lang="en-GB" i="1" dirty="0"/>
            </a:br>
            <a:endParaRPr lang="en-US" i="1" dirty="0"/>
          </a:p>
        </p:txBody>
      </p:sp>
      <p:sp>
        <p:nvSpPr>
          <p:cNvPr id="22531" name="Rectangle 3"/>
          <p:cNvSpPr>
            <a:spLocks noGrp="1" noChangeArrowheads="1"/>
          </p:cNvSpPr>
          <p:nvPr>
            <p:ph type="body" idx="1"/>
          </p:nvPr>
        </p:nvSpPr>
        <p:spPr>
          <a:xfrm>
            <a:off x="214312" y="1828800"/>
            <a:ext cx="8777287" cy="5029200"/>
          </a:xfrm>
        </p:spPr>
        <p:txBody>
          <a:bodyPr>
            <a:normAutofit/>
          </a:bodyPr>
          <a:lstStyle/>
          <a:p>
            <a:pPr>
              <a:spcBef>
                <a:spcPct val="60000"/>
              </a:spcBef>
            </a:pPr>
            <a:r>
              <a:rPr lang="en-GB" altLang="en-US" sz="2400" dirty="0" smtClean="0"/>
              <a:t>‘Sustain academic and professional reputation in knowledge-based economy’ </a:t>
            </a:r>
          </a:p>
          <a:p>
            <a:pPr>
              <a:spcBef>
                <a:spcPct val="60000"/>
              </a:spcBef>
            </a:pPr>
            <a:r>
              <a:rPr lang="en-GB" altLang="en-US" sz="2400" dirty="0" smtClean="0"/>
              <a:t>‘Align academic activities with economic development of region’</a:t>
            </a:r>
          </a:p>
          <a:p>
            <a:pPr>
              <a:spcBef>
                <a:spcPct val="60000"/>
              </a:spcBef>
            </a:pPr>
            <a:r>
              <a:rPr lang="en-GB" altLang="en-US" sz="2400" dirty="0" smtClean="0"/>
              <a:t>‘Retain and improve position’ </a:t>
            </a:r>
          </a:p>
          <a:p>
            <a:pPr>
              <a:spcBef>
                <a:spcPct val="60000"/>
              </a:spcBef>
            </a:pPr>
            <a:r>
              <a:rPr lang="en-GB" altLang="en-US" sz="2400" dirty="0" smtClean="0"/>
              <a:t>‘Attract and retain high quality faculty and students’</a:t>
            </a:r>
          </a:p>
          <a:p>
            <a:pPr>
              <a:spcBef>
                <a:spcPct val="60000"/>
              </a:spcBef>
            </a:pPr>
            <a:r>
              <a:rPr lang="en-GB" altLang="en-US" sz="2400" dirty="0" smtClean="0"/>
              <a:t>‘Maintain cutting-edge curriculum’ and ‘create stimulating learning environment’</a:t>
            </a:r>
          </a:p>
          <a:p>
            <a:pPr>
              <a:spcBef>
                <a:spcPct val="60000"/>
              </a:spcBef>
            </a:pPr>
            <a:endParaRPr lang="en-GB" altLang="en-US" sz="2400" dirty="0" smtClean="0"/>
          </a:p>
          <a:p>
            <a:pPr>
              <a:lnSpc>
                <a:spcPct val="80000"/>
              </a:lnSpc>
            </a:pPr>
            <a:endParaRPr lang="en-US" altLang="en-US" sz="2000" dirty="0" smtClean="0"/>
          </a:p>
        </p:txBody>
      </p:sp>
      <p:sp>
        <p:nvSpPr>
          <p:cNvPr id="22532" name="Text Box 4"/>
          <p:cNvSpPr txBox="1">
            <a:spLocks noChangeArrowheads="1"/>
          </p:cNvSpPr>
          <p:nvPr/>
        </p:nvSpPr>
        <p:spPr bwMode="auto">
          <a:xfrm>
            <a:off x="323850" y="333375"/>
            <a:ext cx="621643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800" dirty="0">
                <a:solidFill>
                  <a:schemeClr val="bg1"/>
                </a:solidFill>
              </a:rPr>
              <a:t>Why </a:t>
            </a:r>
            <a:r>
              <a:rPr lang="en-GB" altLang="en-US" sz="3800" dirty="0" smtClean="0">
                <a:solidFill>
                  <a:schemeClr val="bg1"/>
                </a:solidFill>
              </a:rPr>
              <a:t>we do </a:t>
            </a:r>
            <a:r>
              <a:rPr lang="en-GB" altLang="en-US" sz="3800" dirty="0">
                <a:solidFill>
                  <a:schemeClr val="bg1"/>
                </a:solidFill>
              </a:rPr>
              <a:t>Research?</a:t>
            </a:r>
            <a:endParaRPr lang="en-US" altLang="en-US" sz="3800" dirty="0">
              <a:solidFill>
                <a:schemeClr val="bg1"/>
              </a:solidFill>
            </a:endParaRPr>
          </a:p>
        </p:txBody>
      </p:sp>
    </p:spTree>
    <p:extLst>
      <p:ext uri="{BB962C8B-B14F-4D97-AF65-F5344CB8AC3E}">
        <p14:creationId xmlns:p14="http://schemas.microsoft.com/office/powerpoint/2010/main" val="20279549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452" y="1676400"/>
            <a:ext cx="8650148" cy="4953000"/>
          </a:xfrm>
        </p:spPr>
        <p:txBody>
          <a:bodyPr>
            <a:normAutofit/>
          </a:bodyPr>
          <a:lstStyle/>
          <a:p>
            <a:r>
              <a:rPr lang="en-US" sz="2400" dirty="0" smtClean="0"/>
              <a:t>To </a:t>
            </a:r>
            <a:r>
              <a:rPr lang="en-US" sz="2400" dirty="0"/>
              <a:t>enrich the body of </a:t>
            </a:r>
            <a:r>
              <a:rPr lang="en-US" sz="2400" dirty="0" smtClean="0"/>
              <a:t>knowledge</a:t>
            </a:r>
          </a:p>
          <a:p>
            <a:pPr marL="45720" indent="0">
              <a:buNone/>
            </a:pPr>
            <a:endParaRPr lang="en-US" sz="2400" dirty="0"/>
          </a:p>
          <a:p>
            <a:r>
              <a:rPr lang="en-US" sz="2400" dirty="0" smtClean="0"/>
              <a:t>To </a:t>
            </a:r>
            <a:r>
              <a:rPr lang="en-US" sz="2400" dirty="0"/>
              <a:t>disseminate research </a:t>
            </a:r>
            <a:r>
              <a:rPr lang="en-US" sz="2400" dirty="0" smtClean="0"/>
              <a:t>results</a:t>
            </a:r>
          </a:p>
          <a:p>
            <a:pPr marL="45720" indent="0">
              <a:buNone/>
            </a:pPr>
            <a:endParaRPr lang="en-US" sz="2400" dirty="0"/>
          </a:p>
          <a:p>
            <a:r>
              <a:rPr lang="en-US" sz="2400" dirty="0" smtClean="0"/>
              <a:t>To </a:t>
            </a:r>
            <a:r>
              <a:rPr lang="en-US" sz="2400" dirty="0"/>
              <a:t>fulfill academic job </a:t>
            </a:r>
            <a:r>
              <a:rPr lang="en-US" sz="2400" dirty="0" smtClean="0"/>
              <a:t>requirements</a:t>
            </a:r>
          </a:p>
          <a:p>
            <a:pPr marL="45720" indent="0">
              <a:buNone/>
            </a:pPr>
            <a:endParaRPr lang="en-US" sz="2400" dirty="0"/>
          </a:p>
          <a:p>
            <a:r>
              <a:rPr lang="en-US" sz="2400" dirty="0" smtClean="0"/>
              <a:t>To </a:t>
            </a:r>
            <a:r>
              <a:rPr lang="en-US" sz="2400" dirty="0"/>
              <a:t>derive gratification from self </a:t>
            </a:r>
            <a:r>
              <a:rPr lang="en-US" sz="2400" dirty="0" smtClean="0"/>
              <a:t>fulfillment</a:t>
            </a:r>
          </a:p>
          <a:p>
            <a:pPr marL="45720" indent="0">
              <a:buNone/>
            </a:pPr>
            <a:endParaRPr lang="en-US" sz="2400" dirty="0"/>
          </a:p>
          <a:p>
            <a:r>
              <a:rPr lang="en-US" sz="2400" dirty="0" smtClean="0"/>
              <a:t>To </a:t>
            </a:r>
            <a:r>
              <a:rPr lang="en-US" sz="2400" dirty="0"/>
              <a:t>avoid getting perished! </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14</a:t>
            </a:fld>
            <a:endParaRPr lang="en-US"/>
          </a:p>
        </p:txBody>
      </p:sp>
      <p:sp>
        <p:nvSpPr>
          <p:cNvPr id="5" name="Title 4"/>
          <p:cNvSpPr>
            <a:spLocks noGrp="1"/>
          </p:cNvSpPr>
          <p:nvPr>
            <p:ph type="title"/>
          </p:nvPr>
        </p:nvSpPr>
        <p:spPr>
          <a:xfrm>
            <a:off x="368085" y="457200"/>
            <a:ext cx="8381260" cy="800641"/>
          </a:xfrm>
        </p:spPr>
        <p:txBody>
          <a:bodyPr/>
          <a:lstStyle/>
          <a:p>
            <a:r>
              <a:rPr lang="en-US" b="1" dirty="0"/>
              <a:t>Why Publish?</a:t>
            </a:r>
            <a:br>
              <a:rPr lang="en-US" b="1" dirty="0"/>
            </a:br>
            <a:endParaRPr lang="en-US" dirty="0"/>
          </a:p>
        </p:txBody>
      </p:sp>
    </p:spTree>
    <p:extLst>
      <p:ext uri="{BB962C8B-B14F-4D97-AF65-F5344CB8AC3E}">
        <p14:creationId xmlns:p14="http://schemas.microsoft.com/office/powerpoint/2010/main" val="117114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763000" cy="5105400"/>
          </a:xfrm>
        </p:spPr>
        <p:txBody>
          <a:bodyPr>
            <a:normAutofit/>
          </a:bodyPr>
          <a:lstStyle/>
          <a:p>
            <a:pPr>
              <a:lnSpc>
                <a:spcPct val="150000"/>
              </a:lnSpc>
            </a:pPr>
            <a:r>
              <a:rPr lang="en-US" sz="2400" dirty="0" smtClean="0"/>
              <a:t> </a:t>
            </a:r>
            <a:r>
              <a:rPr lang="en-US" sz="2400" b="1" dirty="0"/>
              <a:t>Review – </a:t>
            </a:r>
            <a:r>
              <a:rPr lang="en-US" sz="2400" dirty="0"/>
              <a:t>in depth discussion on a topic </a:t>
            </a:r>
            <a:r>
              <a:rPr lang="en-US" sz="2400" dirty="0" smtClean="0"/>
              <a:t>of interest</a:t>
            </a:r>
            <a:endParaRPr lang="en-US" sz="2400" dirty="0"/>
          </a:p>
          <a:p>
            <a:pPr>
              <a:lnSpc>
                <a:spcPct val="150000"/>
              </a:lnSpc>
            </a:pPr>
            <a:r>
              <a:rPr lang="en-US" sz="2400" dirty="0" smtClean="0"/>
              <a:t> </a:t>
            </a:r>
            <a:r>
              <a:rPr lang="en-US" sz="2400" b="1" dirty="0"/>
              <a:t>Research results – </a:t>
            </a:r>
            <a:r>
              <a:rPr lang="en-US" sz="2400" dirty="0"/>
              <a:t>usually from thesis </a:t>
            </a:r>
            <a:r>
              <a:rPr lang="en-US" sz="2400" dirty="0" smtClean="0"/>
              <a:t>or dissertation</a:t>
            </a:r>
            <a:endParaRPr lang="en-US" sz="2400" dirty="0"/>
          </a:p>
          <a:p>
            <a:pPr>
              <a:lnSpc>
                <a:spcPct val="150000"/>
              </a:lnSpc>
            </a:pPr>
            <a:r>
              <a:rPr lang="en-US" sz="2400" b="1" dirty="0" smtClean="0"/>
              <a:t>Case </a:t>
            </a:r>
            <a:r>
              <a:rPr lang="en-US" sz="2400" b="1" dirty="0"/>
              <a:t>Studies – </a:t>
            </a:r>
            <a:r>
              <a:rPr lang="en-US" sz="2400" dirty="0"/>
              <a:t>based on industry practices</a:t>
            </a:r>
          </a:p>
          <a:p>
            <a:pPr>
              <a:lnSpc>
                <a:spcPct val="150000"/>
              </a:lnSpc>
            </a:pPr>
            <a:r>
              <a:rPr lang="en-US" sz="2400" b="1" dirty="0" smtClean="0"/>
              <a:t>Technical </a:t>
            </a:r>
            <a:r>
              <a:rPr lang="en-US" sz="2400" b="1" dirty="0"/>
              <a:t>Notes – </a:t>
            </a:r>
            <a:r>
              <a:rPr lang="en-US" sz="2400" dirty="0"/>
              <a:t>less rigorous</a:t>
            </a:r>
          </a:p>
          <a:p>
            <a:pPr>
              <a:lnSpc>
                <a:spcPct val="150000"/>
              </a:lnSpc>
            </a:pPr>
            <a:r>
              <a:rPr lang="en-US" sz="2400" b="1" dirty="0" smtClean="0"/>
              <a:t>Discussions </a:t>
            </a:r>
            <a:r>
              <a:rPr lang="en-US" sz="2400" b="1" dirty="0"/>
              <a:t>– </a:t>
            </a:r>
            <a:r>
              <a:rPr lang="en-US" sz="2400" dirty="0"/>
              <a:t>on already published papers</a:t>
            </a:r>
          </a:p>
          <a:p>
            <a:pPr>
              <a:lnSpc>
                <a:spcPct val="150000"/>
              </a:lnSpc>
            </a:pPr>
            <a:r>
              <a:rPr lang="en-US" sz="2400" b="1" dirty="0" smtClean="0"/>
              <a:t>Forum </a:t>
            </a:r>
            <a:r>
              <a:rPr lang="en-US" sz="2400" b="1" dirty="0"/>
              <a:t>Articles – </a:t>
            </a:r>
            <a:r>
              <a:rPr lang="en-US" sz="2400" dirty="0"/>
              <a:t>opinion based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15</a:t>
            </a:fld>
            <a:endParaRPr lang="en-US"/>
          </a:p>
        </p:txBody>
      </p:sp>
      <p:sp>
        <p:nvSpPr>
          <p:cNvPr id="5" name="Title 4"/>
          <p:cNvSpPr>
            <a:spLocks noGrp="1"/>
          </p:cNvSpPr>
          <p:nvPr>
            <p:ph type="title"/>
          </p:nvPr>
        </p:nvSpPr>
        <p:spPr>
          <a:xfrm>
            <a:off x="381000" y="533399"/>
            <a:ext cx="8381260" cy="876841"/>
          </a:xfrm>
        </p:spPr>
        <p:txBody>
          <a:bodyPr/>
          <a:lstStyle/>
          <a:p>
            <a:r>
              <a:rPr lang="en-US" dirty="0"/>
              <a:t>Types</a:t>
            </a:r>
            <a:r>
              <a:rPr lang="en-US" b="1" dirty="0"/>
              <a:t> of Scholarly Papers</a:t>
            </a:r>
            <a:br>
              <a:rPr lang="en-US" b="1" dirty="0"/>
            </a:br>
            <a:endParaRPr lang="en-US" dirty="0"/>
          </a:p>
        </p:txBody>
      </p:sp>
    </p:spTree>
    <p:extLst>
      <p:ext uri="{BB962C8B-B14F-4D97-AF65-F5344CB8AC3E}">
        <p14:creationId xmlns:p14="http://schemas.microsoft.com/office/powerpoint/2010/main" val="423361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10329"/>
          </a:xfrm>
        </p:spPr>
        <p:txBody>
          <a:bodyPr>
            <a:normAutofit/>
          </a:bodyPr>
          <a:lstStyle/>
          <a:p>
            <a:r>
              <a:rPr lang="en-US" b="1" dirty="0" smtClean="0"/>
              <a:t>Examples </a:t>
            </a:r>
            <a:endParaRPr lang="en-US" b="1" dirty="0"/>
          </a:p>
          <a:p>
            <a:r>
              <a:rPr lang="en-US" dirty="0" err="1" smtClean="0"/>
              <a:t>Papajohn</a:t>
            </a:r>
            <a:r>
              <a:rPr lang="en-US" dirty="0"/>
              <a:t>, D. et al. “Public-Private Partnerships in US Transportation: Research</a:t>
            </a:r>
          </a:p>
          <a:p>
            <a:r>
              <a:rPr lang="en-US" dirty="0"/>
              <a:t>Overview and a Path Forward,” </a:t>
            </a:r>
            <a:r>
              <a:rPr lang="en-US" i="1" dirty="0"/>
              <a:t>Journal of Management in Engineering, ASCE, </a:t>
            </a:r>
            <a:r>
              <a:rPr lang="en-US" i="1" dirty="0" smtClean="0"/>
              <a:t>July </a:t>
            </a:r>
            <a:r>
              <a:rPr lang="en-US" dirty="0" smtClean="0"/>
              <a:t>2011</a:t>
            </a:r>
            <a:r>
              <a:rPr lang="en-US" dirty="0"/>
              <a:t>.</a:t>
            </a:r>
          </a:p>
          <a:p>
            <a:r>
              <a:rPr lang="en-US" dirty="0" err="1" smtClean="0"/>
              <a:t>Azhar</a:t>
            </a:r>
            <a:r>
              <a:rPr lang="en-US" dirty="0"/>
              <a:t>, S. et al. “Action Research as a Proactive Research Method for </a:t>
            </a:r>
            <a:r>
              <a:rPr lang="en-US" dirty="0" smtClean="0"/>
              <a:t>Construction Engineering </a:t>
            </a:r>
            <a:r>
              <a:rPr lang="en-US" dirty="0"/>
              <a:t>and Management,” </a:t>
            </a:r>
            <a:r>
              <a:rPr lang="en-US" i="1" dirty="0"/>
              <a:t>Journal of Constr. &amp; Engr. Management, ASCE, </a:t>
            </a:r>
          </a:p>
          <a:p>
            <a:r>
              <a:rPr lang="en-US" dirty="0"/>
              <a:t>January 2010.</a:t>
            </a:r>
          </a:p>
          <a:p>
            <a:r>
              <a:rPr lang="en-US" b="1" dirty="0"/>
              <a:t>Review Papers</a:t>
            </a:r>
          </a:p>
          <a:p>
            <a:r>
              <a:rPr lang="en-US" dirty="0" smtClean="0"/>
              <a:t>Main </a:t>
            </a:r>
            <a:r>
              <a:rPr lang="en-US" dirty="0"/>
              <a:t>Features: </a:t>
            </a:r>
          </a:p>
          <a:p>
            <a:r>
              <a:rPr lang="en-US" dirty="0" smtClean="0"/>
              <a:t>Topic </a:t>
            </a:r>
            <a:r>
              <a:rPr lang="en-US" dirty="0"/>
              <a:t>is important, debatable, controversial, lacks consensus</a:t>
            </a:r>
          </a:p>
          <a:p>
            <a:r>
              <a:rPr lang="en-US" dirty="0" smtClean="0"/>
              <a:t>In </a:t>
            </a:r>
            <a:r>
              <a:rPr lang="en-US" dirty="0"/>
              <a:t>depth literature review </a:t>
            </a:r>
            <a:r>
              <a:rPr lang="en-US" b="1" dirty="0"/>
              <a:t>with analysis</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16</a:t>
            </a:fld>
            <a:endParaRPr lang="en-US"/>
          </a:p>
        </p:txBody>
      </p:sp>
      <p:sp>
        <p:nvSpPr>
          <p:cNvPr id="5" name="Title 4"/>
          <p:cNvSpPr>
            <a:spLocks noGrp="1"/>
          </p:cNvSpPr>
          <p:nvPr>
            <p:ph type="title"/>
          </p:nvPr>
        </p:nvSpPr>
        <p:spPr/>
        <p:txBody>
          <a:bodyPr/>
          <a:lstStyle/>
          <a:p>
            <a:r>
              <a:rPr lang="en-US" b="1" dirty="0"/>
              <a:t>Review Papers</a:t>
            </a:r>
            <a:endParaRPr lang="en-US" dirty="0"/>
          </a:p>
        </p:txBody>
      </p:sp>
    </p:spTree>
    <p:extLst>
      <p:ext uri="{BB962C8B-B14F-4D97-AF65-F5344CB8AC3E}">
        <p14:creationId xmlns:p14="http://schemas.microsoft.com/office/powerpoint/2010/main" val="1341178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t>Usually </a:t>
            </a:r>
            <a:r>
              <a:rPr lang="en-US" sz="2400" dirty="0"/>
              <a:t>from thesis or dissertation</a:t>
            </a:r>
          </a:p>
          <a:p>
            <a:pPr>
              <a:lnSpc>
                <a:spcPct val="150000"/>
              </a:lnSpc>
            </a:pPr>
            <a:r>
              <a:rPr lang="en-US" sz="2400" dirty="0"/>
              <a:t> </a:t>
            </a:r>
            <a:r>
              <a:rPr lang="en-US" sz="2400" dirty="0" smtClean="0"/>
              <a:t>Research </a:t>
            </a:r>
            <a:r>
              <a:rPr lang="en-US" sz="2400" dirty="0"/>
              <a:t>Types:</a:t>
            </a:r>
          </a:p>
          <a:p>
            <a:pPr lvl="1">
              <a:lnSpc>
                <a:spcPct val="150000"/>
              </a:lnSpc>
            </a:pPr>
            <a:r>
              <a:rPr lang="en-US" sz="2200" dirty="0" smtClean="0"/>
              <a:t>Experimental </a:t>
            </a:r>
            <a:r>
              <a:rPr lang="en-US" sz="2200" dirty="0"/>
              <a:t>research</a:t>
            </a:r>
          </a:p>
          <a:p>
            <a:pPr lvl="1">
              <a:lnSpc>
                <a:spcPct val="150000"/>
              </a:lnSpc>
            </a:pPr>
            <a:r>
              <a:rPr lang="en-US" sz="2200" dirty="0" smtClean="0"/>
              <a:t>Qualitative </a:t>
            </a:r>
            <a:r>
              <a:rPr lang="en-US" sz="2200" dirty="0"/>
              <a:t>research</a:t>
            </a:r>
          </a:p>
          <a:p>
            <a:pPr lvl="1">
              <a:lnSpc>
                <a:spcPct val="150000"/>
              </a:lnSpc>
            </a:pPr>
            <a:r>
              <a:rPr lang="en-US" sz="2200" dirty="0" smtClean="0"/>
              <a:t>Quantitative </a:t>
            </a:r>
            <a:r>
              <a:rPr lang="en-US" sz="2200" dirty="0"/>
              <a:t>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17</a:t>
            </a:fld>
            <a:endParaRPr lang="en-US"/>
          </a:p>
        </p:txBody>
      </p:sp>
      <p:sp>
        <p:nvSpPr>
          <p:cNvPr id="5" name="Title 4"/>
          <p:cNvSpPr>
            <a:spLocks noGrp="1"/>
          </p:cNvSpPr>
          <p:nvPr>
            <p:ph type="title"/>
          </p:nvPr>
        </p:nvSpPr>
        <p:spPr/>
        <p:txBody>
          <a:bodyPr/>
          <a:lstStyle/>
          <a:p>
            <a:r>
              <a:rPr lang="en-US" b="1" dirty="0"/>
              <a:t>Research Results [1]</a:t>
            </a:r>
            <a:br>
              <a:rPr lang="en-US" b="1" dirty="0"/>
            </a:br>
            <a:endParaRPr lang="en-US" dirty="0"/>
          </a:p>
        </p:txBody>
      </p:sp>
    </p:spTree>
    <p:extLst>
      <p:ext uri="{BB962C8B-B14F-4D97-AF65-F5344CB8AC3E}">
        <p14:creationId xmlns:p14="http://schemas.microsoft.com/office/powerpoint/2010/main" val="344221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763001" cy="4952999"/>
          </a:xfrm>
        </p:spPr>
        <p:txBody>
          <a:bodyPr>
            <a:normAutofit/>
          </a:bodyPr>
          <a:lstStyle/>
          <a:p>
            <a:r>
              <a:rPr lang="en-US" sz="2800" dirty="0" smtClean="0"/>
              <a:t>Laboratory experiment</a:t>
            </a:r>
          </a:p>
          <a:p>
            <a:pPr marL="45720" indent="0">
              <a:buNone/>
            </a:pPr>
            <a:endParaRPr lang="en-US" sz="2800" dirty="0"/>
          </a:p>
          <a:p>
            <a:r>
              <a:rPr lang="en-US" sz="2800" dirty="0" smtClean="0"/>
              <a:t>Field experiment</a:t>
            </a:r>
          </a:p>
          <a:p>
            <a:pPr marL="45720" indent="0">
              <a:buNone/>
            </a:pPr>
            <a:endParaRPr lang="en-US" sz="2800" dirty="0"/>
          </a:p>
          <a:p>
            <a:r>
              <a:rPr lang="en-US" sz="2800" dirty="0" smtClean="0"/>
              <a:t>Computer simulation</a:t>
            </a:r>
          </a:p>
          <a:p>
            <a:pPr marL="45720" indent="0">
              <a:buNone/>
            </a:pPr>
            <a:endParaRPr lang="en-US" sz="2800" dirty="0"/>
          </a:p>
          <a:p>
            <a:r>
              <a:rPr lang="en-US" sz="2800" dirty="0" smtClean="0"/>
              <a:t>Hypothesis </a:t>
            </a:r>
            <a:r>
              <a:rPr lang="en-US" sz="2800" dirty="0"/>
              <a:t>testing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18</a:t>
            </a:fld>
            <a:endParaRPr lang="en-US"/>
          </a:p>
        </p:txBody>
      </p:sp>
      <p:sp>
        <p:nvSpPr>
          <p:cNvPr id="5" name="Title 4"/>
          <p:cNvSpPr>
            <a:spLocks noGrp="1"/>
          </p:cNvSpPr>
          <p:nvPr>
            <p:ph type="title"/>
          </p:nvPr>
        </p:nvSpPr>
        <p:spPr/>
        <p:txBody>
          <a:bodyPr/>
          <a:lstStyle/>
          <a:p>
            <a:r>
              <a:rPr lang="en-US" b="1" i="1" dirty="0"/>
              <a:t>Experimental Research</a:t>
            </a:r>
            <a:endParaRPr lang="en-US" dirty="0"/>
          </a:p>
        </p:txBody>
      </p:sp>
    </p:spTree>
    <p:extLst>
      <p:ext uri="{BB962C8B-B14F-4D97-AF65-F5344CB8AC3E}">
        <p14:creationId xmlns:p14="http://schemas.microsoft.com/office/powerpoint/2010/main" val="321875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610601" cy="4636009"/>
          </a:xfrm>
        </p:spPr>
        <p:txBody>
          <a:bodyPr>
            <a:noAutofit/>
          </a:bodyPr>
          <a:lstStyle/>
          <a:p>
            <a:r>
              <a:rPr lang="en-US" sz="2400" b="1" dirty="0" smtClean="0"/>
              <a:t>Qualitative </a:t>
            </a:r>
            <a:r>
              <a:rPr lang="en-US" sz="2400" b="1" dirty="0"/>
              <a:t>research methods were developed in </a:t>
            </a:r>
            <a:r>
              <a:rPr lang="en-US" sz="2400" b="1" dirty="0" smtClean="0"/>
              <a:t>the </a:t>
            </a:r>
            <a:endParaRPr lang="en-US" sz="2400" b="1" dirty="0"/>
          </a:p>
          <a:p>
            <a:r>
              <a:rPr lang="en-US" sz="2400" dirty="0"/>
              <a:t>social sciences to enable researchers to study social </a:t>
            </a:r>
            <a:r>
              <a:rPr lang="en-US" sz="2400" dirty="0" smtClean="0"/>
              <a:t>and </a:t>
            </a:r>
            <a:r>
              <a:rPr lang="en-US" sz="2400" dirty="0"/>
              <a:t>cultural phenomena. </a:t>
            </a:r>
            <a:endParaRPr lang="en-US" sz="2400" dirty="0" smtClean="0"/>
          </a:p>
          <a:p>
            <a:r>
              <a:rPr lang="en-US" sz="2400" b="1" dirty="0" smtClean="0"/>
              <a:t>Examples </a:t>
            </a:r>
            <a:r>
              <a:rPr lang="en-US" sz="2400" b="1" dirty="0"/>
              <a:t>of </a:t>
            </a:r>
            <a:r>
              <a:rPr lang="en-US" sz="2400" b="1" dirty="0" smtClean="0"/>
              <a:t>qualitative methods </a:t>
            </a:r>
            <a:r>
              <a:rPr lang="en-US" sz="2400" b="1" dirty="0"/>
              <a:t>are action research, case study </a:t>
            </a:r>
            <a:r>
              <a:rPr lang="en-US" sz="2400" b="1" dirty="0" smtClean="0"/>
              <a:t>research and </a:t>
            </a:r>
            <a:r>
              <a:rPr lang="en-US" sz="2400" b="1" dirty="0"/>
              <a:t>ethnography. </a:t>
            </a:r>
            <a:endParaRPr lang="en-US" sz="2400" b="1" dirty="0" smtClean="0"/>
          </a:p>
          <a:p>
            <a:r>
              <a:rPr lang="en-US" sz="2400" b="1" dirty="0" smtClean="0"/>
              <a:t>Qualitative </a:t>
            </a:r>
            <a:r>
              <a:rPr lang="en-US" sz="2400" b="1" dirty="0"/>
              <a:t>data sources </a:t>
            </a:r>
            <a:r>
              <a:rPr lang="en-US" sz="2400" b="1" dirty="0" smtClean="0"/>
              <a:t>include: </a:t>
            </a:r>
            <a:r>
              <a:rPr lang="en-US" sz="2400" dirty="0" smtClean="0"/>
              <a:t>observation </a:t>
            </a:r>
            <a:r>
              <a:rPr lang="en-US" sz="2400" dirty="0"/>
              <a:t>and participant observation (fieldwork</a:t>
            </a:r>
            <a:r>
              <a:rPr lang="en-US" sz="2400" dirty="0" smtClean="0"/>
              <a:t>), interviews </a:t>
            </a:r>
            <a:r>
              <a:rPr lang="en-US" sz="2400" dirty="0"/>
              <a:t>and questionnaires, documents and texts</a:t>
            </a:r>
            <a:r>
              <a:rPr lang="en-US" sz="2400" dirty="0" smtClean="0"/>
              <a:t>, and </a:t>
            </a:r>
            <a:r>
              <a:rPr lang="en-US" sz="2400" dirty="0"/>
              <a:t>the researcher's impressions and </a:t>
            </a:r>
            <a:r>
              <a:rPr lang="en-US" sz="2400" dirty="0" smtClean="0"/>
              <a:t>reactions (</a:t>
            </a:r>
            <a:r>
              <a:rPr lang="en-US" sz="2400" dirty="0"/>
              <a:t>Myers 2009 - Myers, M.D. </a:t>
            </a:r>
            <a:r>
              <a:rPr lang="en-US" sz="2400" i="1" dirty="0"/>
              <a:t>Qualitative Research </a:t>
            </a:r>
            <a:r>
              <a:rPr lang="en-US" sz="2400" i="1" dirty="0" smtClean="0"/>
              <a:t>in Information </a:t>
            </a:r>
            <a:r>
              <a:rPr lang="en-US" sz="2400" i="1" dirty="0"/>
              <a:t>Systems. Sage Publications, London</a:t>
            </a:r>
            <a:r>
              <a:rPr lang="en-US" sz="2400" i="1" dirty="0" smtClean="0"/>
              <a:t>, </a:t>
            </a:r>
            <a:r>
              <a:rPr lang="en-US" sz="2400" dirty="0" smtClean="0"/>
              <a:t>2009</a:t>
            </a:r>
            <a:r>
              <a:rPr lang="en-US" sz="2400" dirty="0"/>
              <a:t>.)</a:t>
            </a:r>
          </a:p>
          <a:p>
            <a:r>
              <a:rPr lang="en-US" sz="2400" dirty="0"/>
              <a:t>http://www.qual.auckland.ac.nz/</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19</a:t>
            </a:fld>
            <a:endParaRPr lang="en-US"/>
          </a:p>
        </p:txBody>
      </p:sp>
      <p:sp>
        <p:nvSpPr>
          <p:cNvPr id="5" name="Title 4"/>
          <p:cNvSpPr>
            <a:spLocks noGrp="1"/>
          </p:cNvSpPr>
          <p:nvPr>
            <p:ph type="title"/>
          </p:nvPr>
        </p:nvSpPr>
        <p:spPr/>
        <p:txBody>
          <a:bodyPr/>
          <a:lstStyle/>
          <a:p>
            <a:r>
              <a:rPr lang="en-US" b="1" i="1" dirty="0"/>
              <a:t>Qualitative Research</a:t>
            </a:r>
            <a:br>
              <a:rPr lang="en-US" b="1" i="1" dirty="0"/>
            </a:br>
            <a:endParaRPr lang="en-US" dirty="0"/>
          </a:p>
        </p:txBody>
      </p:sp>
    </p:spTree>
    <p:extLst>
      <p:ext uri="{BB962C8B-B14F-4D97-AF65-F5344CB8AC3E}">
        <p14:creationId xmlns:p14="http://schemas.microsoft.com/office/powerpoint/2010/main" val="359361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914400"/>
            <a:ext cx="6497638" cy="525463"/>
          </a:xfrm>
        </p:spPr>
        <p:txBody>
          <a:bodyPr/>
          <a:lstStyle/>
          <a:p>
            <a:r>
              <a:rPr lang="en-US" altLang="en-US" sz="3600" dirty="0" smtClean="0"/>
              <a:t>Bio details of the Speaker </a:t>
            </a:r>
          </a:p>
        </p:txBody>
      </p:sp>
      <p:sp>
        <p:nvSpPr>
          <p:cNvPr id="11267" name="Content Placeholder 2"/>
          <p:cNvSpPr>
            <a:spLocks noGrp="1"/>
          </p:cNvSpPr>
          <p:nvPr>
            <p:ph idx="1"/>
          </p:nvPr>
        </p:nvSpPr>
        <p:spPr>
          <a:xfrm>
            <a:off x="76200" y="1600200"/>
            <a:ext cx="9067800" cy="5029200"/>
          </a:xfrm>
        </p:spPr>
        <p:txBody>
          <a:bodyPr>
            <a:normAutofit fontScale="92500" lnSpcReduction="10000"/>
          </a:bodyPr>
          <a:lstStyle/>
          <a:p>
            <a:pPr lvl="2"/>
            <a:r>
              <a:rPr lang="en-US" altLang="en-US" sz="2800" dirty="0" smtClean="0"/>
              <a:t>Dr. </a:t>
            </a:r>
            <a:r>
              <a:rPr lang="en-US" altLang="en-US" sz="2800" dirty="0" err="1" smtClean="0"/>
              <a:t>Attaullah</a:t>
            </a:r>
            <a:r>
              <a:rPr lang="en-US" altLang="en-US" sz="2800" dirty="0" smtClean="0"/>
              <a:t> Shah </a:t>
            </a:r>
          </a:p>
          <a:p>
            <a:pPr lvl="3"/>
            <a:r>
              <a:rPr lang="en-US" altLang="en-US" sz="1800" dirty="0" smtClean="0"/>
              <a:t>Vice Chancellor City University of Science and IT Peshawar </a:t>
            </a:r>
          </a:p>
          <a:p>
            <a:pPr lvl="3"/>
            <a:r>
              <a:rPr lang="en-US" altLang="en-US" sz="1800" dirty="0" smtClean="0"/>
              <a:t>Previously </a:t>
            </a:r>
            <a:r>
              <a:rPr lang="en-US" altLang="en-US" sz="1800" dirty="0" smtClean="0"/>
              <a:t>Director ( Planning and Projects AIOU)</a:t>
            </a:r>
          </a:p>
          <a:p>
            <a:pPr lvl="4"/>
            <a:r>
              <a:rPr lang="en-US" altLang="en-US" sz="1800" dirty="0" smtClean="0">
                <a:hlinkClick r:id="rId3"/>
              </a:rPr>
              <a:t>pdaiou@yahoo.com</a:t>
            </a:r>
            <a:r>
              <a:rPr lang="en-US" altLang="en-US" sz="1800" dirty="0" smtClean="0"/>
              <a:t>. </a:t>
            </a:r>
            <a:r>
              <a:rPr lang="en-US" altLang="en-US" sz="1800" dirty="0" smtClean="0">
                <a:hlinkClick r:id="rId4"/>
              </a:rPr>
              <a:t>pd@aiou.edu.pk</a:t>
            </a:r>
            <a:r>
              <a:rPr lang="en-US" altLang="en-US" sz="1800" dirty="0" smtClean="0"/>
              <a:t>, </a:t>
            </a:r>
            <a:r>
              <a:rPr lang="en-US" altLang="en-US" sz="1800" dirty="0" smtClean="0">
                <a:hlinkClick r:id="rId5"/>
              </a:rPr>
              <a:t>www.drshahpak.weebly.com</a:t>
            </a:r>
            <a:endParaRPr lang="en-US" altLang="en-US" sz="1800" dirty="0" smtClean="0"/>
          </a:p>
          <a:p>
            <a:pPr lvl="4"/>
            <a:r>
              <a:rPr lang="en-US" altLang="en-US" sz="1600" dirty="0" smtClean="0"/>
              <a:t>+92-333-5729809, +92-51-9057212  </a:t>
            </a:r>
          </a:p>
          <a:p>
            <a:pPr lvl="2"/>
            <a:r>
              <a:rPr lang="en-US" altLang="en-US" sz="2000" dirty="0" smtClean="0"/>
              <a:t>Qualification </a:t>
            </a:r>
          </a:p>
          <a:p>
            <a:pPr lvl="2"/>
            <a:r>
              <a:rPr lang="en-US" altLang="en-US" dirty="0" smtClean="0"/>
              <a:t>PhD Civil Engineering ,</a:t>
            </a:r>
            <a:r>
              <a:rPr lang="en-US" altLang="en-US" dirty="0" err="1" smtClean="0"/>
              <a:t>M.Phil</a:t>
            </a:r>
            <a:r>
              <a:rPr lang="en-US" altLang="en-US" dirty="0" smtClean="0"/>
              <a:t> Eco ,MSc Structure </a:t>
            </a:r>
            <a:r>
              <a:rPr lang="en-US" altLang="en-US" dirty="0" err="1" smtClean="0"/>
              <a:t>Engg</a:t>
            </a:r>
            <a:endParaRPr lang="en-US" altLang="en-US" dirty="0" smtClean="0"/>
          </a:p>
          <a:p>
            <a:pPr lvl="2"/>
            <a:r>
              <a:rPr lang="en-US" altLang="en-US" dirty="0" smtClean="0"/>
              <a:t>MBA, MA Eco, MSc </a:t>
            </a:r>
            <a:r>
              <a:rPr lang="en-US" altLang="en-US" dirty="0" err="1" smtClean="0"/>
              <a:t>Envir</a:t>
            </a:r>
            <a:r>
              <a:rPr lang="en-US" altLang="en-US" dirty="0" smtClean="0"/>
              <a:t> </a:t>
            </a:r>
            <a:r>
              <a:rPr lang="en-US" altLang="en-US" dirty="0" err="1" smtClean="0"/>
              <a:t>Design,BSc</a:t>
            </a:r>
            <a:r>
              <a:rPr lang="en-US" altLang="en-US" dirty="0" smtClean="0"/>
              <a:t> Civil </a:t>
            </a:r>
            <a:r>
              <a:rPr lang="en-US" altLang="en-US" dirty="0" err="1" smtClean="0"/>
              <a:t>Engg</a:t>
            </a:r>
            <a:r>
              <a:rPr lang="en-US" altLang="en-US" dirty="0" smtClean="0"/>
              <a:t> (Gold Medal), Post Grad Dip Comp (Gold Medal</a:t>
            </a:r>
            <a:r>
              <a:rPr lang="en-US" altLang="en-US" sz="1400" dirty="0" smtClean="0"/>
              <a:t>)  </a:t>
            </a:r>
          </a:p>
          <a:p>
            <a:pPr lvl="2"/>
            <a:r>
              <a:rPr lang="en-US" altLang="en-US" sz="2000" dirty="0" smtClean="0"/>
              <a:t>Professional and Field experience: </a:t>
            </a:r>
          </a:p>
          <a:p>
            <a:pPr lvl="3"/>
            <a:r>
              <a:rPr lang="en-US" altLang="en-US" sz="1700" dirty="0" smtClean="0"/>
              <a:t>25+ Years  </a:t>
            </a:r>
          </a:p>
          <a:p>
            <a:pPr lvl="2"/>
            <a:r>
              <a:rPr lang="en-US" altLang="en-US" sz="2000" dirty="0" smtClean="0"/>
              <a:t>Research Publications in refereed journals and conferences: </a:t>
            </a:r>
          </a:p>
          <a:p>
            <a:pPr lvl="3"/>
            <a:r>
              <a:rPr lang="en-US" altLang="en-US" sz="1700" dirty="0" smtClean="0"/>
              <a:t>25 Journals publications+55 Conference publications </a:t>
            </a:r>
          </a:p>
          <a:p>
            <a:pPr lvl="2"/>
            <a:r>
              <a:rPr lang="en-US" altLang="en-US" sz="2000" dirty="0" smtClean="0"/>
              <a:t>Areas of interests </a:t>
            </a:r>
          </a:p>
          <a:p>
            <a:pPr lvl="4"/>
            <a:r>
              <a:rPr lang="en-US" altLang="en-US" sz="1700" dirty="0" smtClean="0"/>
              <a:t>Structural Engineering</a:t>
            </a:r>
          </a:p>
          <a:p>
            <a:pPr lvl="4"/>
            <a:r>
              <a:rPr lang="en-US" altLang="en-US" sz="1700" dirty="0" smtClean="0"/>
              <a:t>Sustainable built Environment </a:t>
            </a:r>
          </a:p>
          <a:p>
            <a:pPr lvl="4"/>
            <a:r>
              <a:rPr lang="en-US" altLang="en-US" sz="1700" dirty="0" smtClean="0"/>
              <a:t>Construction project Management </a:t>
            </a:r>
          </a:p>
          <a:p>
            <a:pPr lvl="2"/>
            <a:endParaRPr lang="en-US" altLang="en-US" b="1" dirty="0" smtClean="0"/>
          </a:p>
        </p:txBody>
      </p:sp>
      <p:pic>
        <p:nvPicPr>
          <p:cNvPr id="11268" name="Picture 4" descr="pd"/>
          <p:cNvPicPr>
            <a:picLocks noChangeAspect="1" noChangeArrowheads="1"/>
          </p:cNvPicPr>
          <p:nvPr/>
        </p:nvPicPr>
        <p:blipFill>
          <a:blip r:embed="rId6" cstate="print">
            <a:lum bright="14000" contrast="24000"/>
            <a:extLst>
              <a:ext uri="{28A0092B-C50C-407E-A947-70E740481C1C}">
                <a14:useLocalDpi xmlns:a14="http://schemas.microsoft.com/office/drawing/2010/main" val="0"/>
              </a:ext>
            </a:extLst>
          </a:blip>
          <a:srcRect/>
          <a:stretch>
            <a:fillRect/>
          </a:stretch>
        </p:blipFill>
        <p:spPr bwMode="auto">
          <a:xfrm>
            <a:off x="7902575" y="228600"/>
            <a:ext cx="12414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177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482" y="1678321"/>
            <a:ext cx="8669118" cy="4676759"/>
          </a:xfrm>
        </p:spPr>
        <p:txBody>
          <a:bodyPr>
            <a:noAutofit/>
          </a:bodyPr>
          <a:lstStyle/>
          <a:p>
            <a:r>
              <a:rPr lang="en-US" sz="2400" b="1" dirty="0" smtClean="0"/>
              <a:t>Quantitative </a:t>
            </a:r>
            <a:r>
              <a:rPr lang="en-US" sz="2400" b="1" dirty="0"/>
              <a:t>research methods were </a:t>
            </a:r>
            <a:r>
              <a:rPr lang="en-US" sz="2400" b="1" dirty="0" smtClean="0"/>
              <a:t>originally </a:t>
            </a:r>
            <a:r>
              <a:rPr lang="en-US" sz="2400" dirty="0" smtClean="0"/>
              <a:t>developed </a:t>
            </a:r>
            <a:r>
              <a:rPr lang="en-US" sz="2400" dirty="0"/>
              <a:t>in the natural sciences to study </a:t>
            </a:r>
            <a:r>
              <a:rPr lang="en-US" sz="2400" dirty="0" smtClean="0"/>
              <a:t>natural phenomena.</a:t>
            </a:r>
          </a:p>
          <a:p>
            <a:r>
              <a:rPr lang="en-US" sz="2400" dirty="0" smtClean="0"/>
              <a:t> </a:t>
            </a:r>
            <a:r>
              <a:rPr lang="en-US" sz="2400" dirty="0"/>
              <a:t>Examples of quantitative methods </a:t>
            </a:r>
            <a:r>
              <a:rPr lang="en-US" sz="2400" dirty="0" smtClean="0"/>
              <a:t>are now </a:t>
            </a:r>
            <a:r>
              <a:rPr lang="en-US" sz="2400" dirty="0"/>
              <a:t>well accepted in the social sciences </a:t>
            </a:r>
            <a:r>
              <a:rPr lang="en-US" sz="2400" dirty="0" smtClean="0"/>
              <a:t>include </a:t>
            </a:r>
            <a:r>
              <a:rPr lang="en-US" sz="2400" b="1" dirty="0" smtClean="0"/>
              <a:t>survey </a:t>
            </a:r>
            <a:r>
              <a:rPr lang="en-US" sz="2400" b="1" dirty="0"/>
              <a:t>methods, laboratory experiments, </a:t>
            </a:r>
            <a:r>
              <a:rPr lang="en-US" sz="2400" b="1" dirty="0" smtClean="0"/>
              <a:t>formal methods </a:t>
            </a:r>
            <a:r>
              <a:rPr lang="en-US" sz="2400" b="1" dirty="0"/>
              <a:t>(e.g. econometrics) and </a:t>
            </a:r>
            <a:r>
              <a:rPr lang="en-US" sz="2400" b="1" dirty="0" smtClean="0"/>
              <a:t>numerical methods </a:t>
            </a:r>
            <a:r>
              <a:rPr lang="en-US" sz="2400" b="1" dirty="0"/>
              <a:t>such as mathematical modeling. </a:t>
            </a:r>
            <a:endParaRPr lang="en-US" sz="2400" b="1" dirty="0" smtClean="0"/>
          </a:p>
          <a:p>
            <a:r>
              <a:rPr lang="en-US" sz="2400" b="1" dirty="0" smtClean="0"/>
              <a:t>See the </a:t>
            </a:r>
            <a:r>
              <a:rPr lang="en-US" sz="2400" dirty="0" err="1" smtClean="0"/>
              <a:t>ISWorld</a:t>
            </a:r>
            <a:r>
              <a:rPr lang="en-US" sz="2400" dirty="0" smtClean="0"/>
              <a:t> </a:t>
            </a:r>
            <a:r>
              <a:rPr lang="en-US" sz="2400" dirty="0"/>
              <a:t>Section on Quantitative, Positivist </a:t>
            </a:r>
            <a:r>
              <a:rPr lang="en-US" sz="2400" dirty="0" smtClean="0"/>
              <a:t>Research edited </a:t>
            </a:r>
            <a:r>
              <a:rPr lang="en-US" sz="2400" dirty="0"/>
              <a:t>by Straub, </a:t>
            </a:r>
            <a:r>
              <a:rPr lang="en-US" sz="2400" dirty="0" err="1"/>
              <a:t>Gefen</a:t>
            </a:r>
            <a:r>
              <a:rPr lang="en-US" sz="2400" dirty="0"/>
              <a:t> and Boudreau (2004).</a:t>
            </a:r>
          </a:p>
          <a:p>
            <a:r>
              <a:rPr lang="en-US" sz="2400" dirty="0" smtClean="0"/>
              <a:t>Straub</a:t>
            </a:r>
            <a:r>
              <a:rPr lang="en-US" sz="2400" dirty="0"/>
              <a:t>, D., </a:t>
            </a:r>
            <a:r>
              <a:rPr lang="en-US" sz="2400" dirty="0" err="1"/>
              <a:t>Gefen</a:t>
            </a:r>
            <a:r>
              <a:rPr lang="en-US" sz="2400" dirty="0"/>
              <a:t>, D., and Boudreau, M.-C. "</a:t>
            </a:r>
            <a:r>
              <a:rPr lang="en-US" sz="2400" dirty="0" smtClean="0"/>
              <a:t>The </a:t>
            </a:r>
            <a:r>
              <a:rPr lang="en-US" sz="2400" dirty="0" err="1" smtClean="0"/>
              <a:t>ISWorld</a:t>
            </a:r>
            <a:r>
              <a:rPr lang="en-US" sz="2400" dirty="0" smtClean="0"/>
              <a:t> </a:t>
            </a:r>
            <a:r>
              <a:rPr lang="en-US" sz="2400" dirty="0"/>
              <a:t>Quantitative, Positivist Research Methods</a:t>
            </a:r>
          </a:p>
          <a:p>
            <a:r>
              <a:rPr lang="en-US" sz="2400" dirty="0"/>
              <a:t>Website", 2004, http://dstraub.cis.gsu.edu:88/quant/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20</a:t>
            </a:fld>
            <a:endParaRPr lang="en-US"/>
          </a:p>
        </p:txBody>
      </p:sp>
      <p:sp>
        <p:nvSpPr>
          <p:cNvPr id="5" name="Title 4"/>
          <p:cNvSpPr>
            <a:spLocks noGrp="1"/>
          </p:cNvSpPr>
          <p:nvPr>
            <p:ph type="title"/>
          </p:nvPr>
        </p:nvSpPr>
        <p:spPr/>
        <p:txBody>
          <a:bodyPr/>
          <a:lstStyle/>
          <a:p>
            <a:r>
              <a:rPr lang="en-US" b="1" i="1" dirty="0"/>
              <a:t>Quantitative Research</a:t>
            </a:r>
            <a:br>
              <a:rPr lang="en-US" b="1" i="1" dirty="0"/>
            </a:br>
            <a:endParaRPr lang="en-US" dirty="0"/>
          </a:p>
        </p:txBody>
      </p:sp>
    </p:spTree>
    <p:extLst>
      <p:ext uri="{BB962C8B-B14F-4D97-AF65-F5344CB8AC3E}">
        <p14:creationId xmlns:p14="http://schemas.microsoft.com/office/powerpoint/2010/main" val="47173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10242"/>
            <a:ext cx="9067800" cy="4716238"/>
          </a:xfrm>
        </p:spPr>
        <p:txBody>
          <a:bodyPr>
            <a:noAutofit/>
          </a:bodyPr>
          <a:lstStyle/>
          <a:p>
            <a:r>
              <a:rPr lang="en-US" sz="2400" dirty="0" smtClean="0"/>
              <a:t> </a:t>
            </a:r>
            <a:r>
              <a:rPr lang="en-US" sz="2400" b="1" dirty="0"/>
              <a:t>Examples</a:t>
            </a:r>
          </a:p>
          <a:p>
            <a:r>
              <a:rPr lang="en-US" sz="2400" dirty="0"/>
              <a:t>– Ahmad, I. and S. </a:t>
            </a:r>
            <a:r>
              <a:rPr lang="en-US" sz="2400" dirty="0" err="1"/>
              <a:t>Azhar</a:t>
            </a:r>
            <a:r>
              <a:rPr lang="en-US" sz="2400" dirty="0"/>
              <a:t>, “Temperature variation in high slump </a:t>
            </a:r>
            <a:r>
              <a:rPr lang="en-US" sz="2400" dirty="0" smtClean="0"/>
              <a:t>drilled shaft </a:t>
            </a:r>
            <a:r>
              <a:rPr lang="en-US" sz="2400" dirty="0"/>
              <a:t>concrete and its effect on slump loss,” </a:t>
            </a:r>
            <a:r>
              <a:rPr lang="en-US" sz="2400" i="1" dirty="0"/>
              <a:t>Cement and </a:t>
            </a:r>
            <a:r>
              <a:rPr lang="en-US" sz="2400" i="1" dirty="0" smtClean="0"/>
              <a:t>Concrete Research</a:t>
            </a:r>
            <a:r>
              <a:rPr lang="en-US" sz="2400" i="1" dirty="0"/>
              <a:t>, 34(2004</a:t>
            </a:r>
            <a:r>
              <a:rPr lang="en-US" sz="2400" i="1" dirty="0" smtClean="0"/>
              <a:t>),  </a:t>
            </a:r>
            <a:r>
              <a:rPr lang="en-US" sz="2400" i="1" dirty="0" err="1"/>
              <a:t>Pergamon</a:t>
            </a:r>
            <a:r>
              <a:rPr lang="en-US" sz="2400" i="1" dirty="0"/>
              <a:t>. (Engineering Research</a:t>
            </a:r>
            <a:r>
              <a:rPr lang="en-US" sz="2400" i="1" dirty="0" smtClean="0"/>
              <a:t>) </a:t>
            </a:r>
          </a:p>
          <a:p>
            <a:pPr marL="45720" indent="0">
              <a:buNone/>
            </a:pPr>
            <a:endParaRPr lang="en-US" sz="2400" i="1" dirty="0"/>
          </a:p>
          <a:p>
            <a:r>
              <a:rPr lang="en-US" sz="2400" dirty="0" smtClean="0"/>
              <a:t>Ahmad</a:t>
            </a:r>
            <a:r>
              <a:rPr lang="en-US" sz="2400" dirty="0"/>
              <a:t>, I., et al. “Development of a decision support system </a:t>
            </a:r>
            <a:r>
              <a:rPr lang="en-US" sz="2400" dirty="0" smtClean="0"/>
              <a:t>using data </a:t>
            </a:r>
            <a:r>
              <a:rPr lang="en-US" sz="2400" dirty="0"/>
              <a:t>warehousing to assist builders/developers in site selection</a:t>
            </a:r>
            <a:r>
              <a:rPr lang="en-US" sz="2400" dirty="0" smtClean="0"/>
              <a:t>,” </a:t>
            </a:r>
            <a:r>
              <a:rPr lang="en-US" sz="2400" i="1" dirty="0" smtClean="0"/>
              <a:t>Automation </a:t>
            </a:r>
            <a:r>
              <a:rPr lang="en-US" sz="2400" i="1" dirty="0"/>
              <a:t>in Construction, 3(4), Elsevier, July 2004. (</a:t>
            </a:r>
            <a:r>
              <a:rPr lang="en-US" sz="2400" i="1" dirty="0" smtClean="0"/>
              <a:t>Qualitative </a:t>
            </a:r>
            <a:r>
              <a:rPr lang="en-US" sz="2400" dirty="0" smtClean="0"/>
              <a:t>Research)</a:t>
            </a:r>
          </a:p>
          <a:p>
            <a:pPr marL="45720" indent="0">
              <a:buNone/>
            </a:pPr>
            <a:r>
              <a:rPr lang="en-US" sz="2400" dirty="0" smtClean="0"/>
              <a:t> </a:t>
            </a:r>
            <a:endParaRPr lang="en-US" sz="2400" dirty="0"/>
          </a:p>
          <a:p>
            <a:r>
              <a:rPr lang="en-US" sz="2400" dirty="0" smtClean="0"/>
              <a:t>Ahmad</a:t>
            </a:r>
            <a:r>
              <a:rPr lang="en-US" sz="2400" dirty="0"/>
              <a:t>, I. and I. </a:t>
            </a:r>
            <a:r>
              <a:rPr lang="en-US" sz="2400" dirty="0" err="1"/>
              <a:t>Minkarah</a:t>
            </a:r>
            <a:r>
              <a:rPr lang="en-US" sz="2400" dirty="0"/>
              <a:t>, “Questionnaire Survey on Bidding </a:t>
            </a:r>
            <a:r>
              <a:rPr lang="en-US" sz="2400" dirty="0" smtClean="0"/>
              <a:t>in Construction</a:t>
            </a:r>
            <a:r>
              <a:rPr lang="en-US" sz="2400" dirty="0"/>
              <a:t>,” </a:t>
            </a:r>
            <a:r>
              <a:rPr lang="en-US" sz="2400" i="1" dirty="0"/>
              <a:t>Journal of Management in Engineering, 4(3), ASCE</a:t>
            </a:r>
            <a:r>
              <a:rPr lang="en-US" sz="2400" i="1" dirty="0" smtClean="0"/>
              <a:t>, </a:t>
            </a:r>
            <a:r>
              <a:rPr lang="en-US" sz="2400" dirty="0" smtClean="0"/>
              <a:t>July </a:t>
            </a:r>
            <a:r>
              <a:rPr lang="en-US" sz="2400" dirty="0"/>
              <a:t>1988. (Quantitative 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21</a:t>
            </a:fld>
            <a:endParaRPr lang="en-US"/>
          </a:p>
        </p:txBody>
      </p:sp>
      <p:sp>
        <p:nvSpPr>
          <p:cNvPr id="5" name="Title 4"/>
          <p:cNvSpPr>
            <a:spLocks noGrp="1"/>
          </p:cNvSpPr>
          <p:nvPr>
            <p:ph type="title"/>
          </p:nvPr>
        </p:nvSpPr>
        <p:spPr/>
        <p:txBody>
          <a:bodyPr/>
          <a:lstStyle/>
          <a:p>
            <a:r>
              <a:rPr lang="en-US" b="1" dirty="0"/>
              <a:t>Research Results [2]</a:t>
            </a:r>
            <a:br>
              <a:rPr lang="en-US" b="1" dirty="0"/>
            </a:br>
            <a:endParaRPr lang="en-US" dirty="0"/>
          </a:p>
        </p:txBody>
      </p:sp>
    </p:spTree>
    <p:extLst>
      <p:ext uri="{BB962C8B-B14F-4D97-AF65-F5344CB8AC3E}">
        <p14:creationId xmlns:p14="http://schemas.microsoft.com/office/powerpoint/2010/main" val="179569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10329"/>
          </a:xfrm>
        </p:spPr>
        <p:txBody>
          <a:bodyPr>
            <a:normAutofit/>
          </a:bodyPr>
          <a:lstStyle/>
          <a:p>
            <a:r>
              <a:rPr lang="en-US" sz="2400" b="1" dirty="0" smtClean="0"/>
              <a:t>Main </a:t>
            </a:r>
            <a:r>
              <a:rPr lang="en-US" sz="2400" b="1" dirty="0"/>
              <a:t>Features:</a:t>
            </a:r>
          </a:p>
          <a:p>
            <a:r>
              <a:rPr lang="en-US" sz="2400" dirty="0" smtClean="0"/>
              <a:t>Research </a:t>
            </a:r>
            <a:r>
              <a:rPr lang="en-US" sz="2400" dirty="0"/>
              <a:t>question or hypothesis</a:t>
            </a:r>
          </a:p>
          <a:p>
            <a:r>
              <a:rPr lang="en-US" sz="2400" dirty="0" smtClean="0"/>
              <a:t>Literature </a:t>
            </a:r>
            <a:r>
              <a:rPr lang="en-US" sz="2400" dirty="0"/>
              <a:t>Survey</a:t>
            </a:r>
          </a:p>
          <a:p>
            <a:r>
              <a:rPr lang="en-US" sz="2400" dirty="0" smtClean="0"/>
              <a:t>Methodology</a:t>
            </a:r>
            <a:endParaRPr lang="en-US" sz="2400" dirty="0"/>
          </a:p>
          <a:p>
            <a:r>
              <a:rPr lang="en-US" sz="2400" dirty="0" smtClean="0"/>
              <a:t>Results</a:t>
            </a:r>
            <a:endParaRPr lang="en-US" sz="2400" dirty="0"/>
          </a:p>
          <a:p>
            <a:r>
              <a:rPr lang="en-US" sz="2400" dirty="0" smtClean="0"/>
              <a:t>Conclusions </a:t>
            </a:r>
            <a:r>
              <a:rPr lang="en-US" sz="2400" dirty="0"/>
              <a:t>(and recommendations)</a:t>
            </a:r>
          </a:p>
          <a:p>
            <a:r>
              <a:rPr lang="en-US" sz="2400" dirty="0" smtClean="0"/>
              <a:t>Directions </a:t>
            </a:r>
            <a:r>
              <a:rPr lang="en-US" sz="2400" dirty="0"/>
              <a:t>for future 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22</a:t>
            </a:fld>
            <a:endParaRPr lang="en-US"/>
          </a:p>
        </p:txBody>
      </p:sp>
      <p:sp>
        <p:nvSpPr>
          <p:cNvPr id="5" name="Title 4"/>
          <p:cNvSpPr>
            <a:spLocks noGrp="1"/>
          </p:cNvSpPr>
          <p:nvPr>
            <p:ph type="title"/>
          </p:nvPr>
        </p:nvSpPr>
        <p:spPr/>
        <p:txBody>
          <a:bodyPr/>
          <a:lstStyle/>
          <a:p>
            <a:r>
              <a:rPr lang="en-US" b="1" dirty="0"/>
              <a:t>Research Results [3]</a:t>
            </a:r>
            <a:br>
              <a:rPr lang="en-US" b="1" dirty="0"/>
            </a:br>
            <a:endParaRPr lang="en-US" dirty="0"/>
          </a:p>
        </p:txBody>
      </p:sp>
    </p:spTree>
    <p:extLst>
      <p:ext uri="{BB962C8B-B14F-4D97-AF65-F5344CB8AC3E}">
        <p14:creationId xmlns:p14="http://schemas.microsoft.com/office/powerpoint/2010/main" val="93027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a:t>Generalization from one or more cases</a:t>
            </a:r>
          </a:p>
          <a:p>
            <a:r>
              <a:rPr lang="en-US" dirty="0" smtClean="0"/>
              <a:t>Lessons </a:t>
            </a:r>
            <a:r>
              <a:rPr lang="en-US" dirty="0"/>
              <a:t>learned</a:t>
            </a:r>
          </a:p>
          <a:p>
            <a:r>
              <a:rPr lang="en-US" dirty="0" smtClean="0"/>
              <a:t>Difficult </a:t>
            </a:r>
            <a:r>
              <a:rPr lang="en-US" dirty="0"/>
              <a:t>to draw conclusions</a:t>
            </a:r>
          </a:p>
          <a:p>
            <a:r>
              <a:rPr lang="en-US" dirty="0" smtClean="0"/>
              <a:t> </a:t>
            </a:r>
            <a:r>
              <a:rPr lang="en-US" b="1" dirty="0" smtClean="0"/>
              <a:t>Example -</a:t>
            </a:r>
          </a:p>
          <a:p>
            <a:r>
              <a:rPr lang="en-US" b="1" dirty="0" smtClean="0"/>
              <a:t>Case Studies</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23</a:t>
            </a:fld>
            <a:endParaRPr lang="en-US"/>
          </a:p>
        </p:txBody>
      </p:sp>
      <p:sp>
        <p:nvSpPr>
          <p:cNvPr id="5" name="Title 4"/>
          <p:cNvSpPr>
            <a:spLocks noGrp="1"/>
          </p:cNvSpPr>
          <p:nvPr>
            <p:ph type="title"/>
          </p:nvPr>
        </p:nvSpPr>
        <p:spPr/>
        <p:txBody>
          <a:bodyPr/>
          <a:lstStyle/>
          <a:p>
            <a:r>
              <a:rPr lang="en-US" dirty="0" smtClean="0"/>
              <a:t>Case studies </a:t>
            </a:r>
            <a:endParaRPr lang="en-US" dirty="0"/>
          </a:p>
        </p:txBody>
      </p:sp>
      <p:pic>
        <p:nvPicPr>
          <p:cNvPr id="6" name="Picture 5"/>
          <p:cNvPicPr>
            <a:picLocks noChangeAspect="1"/>
          </p:cNvPicPr>
          <p:nvPr/>
        </p:nvPicPr>
        <p:blipFill>
          <a:blip r:embed="rId3"/>
          <a:stretch>
            <a:fillRect/>
          </a:stretch>
        </p:blipFill>
        <p:spPr>
          <a:xfrm>
            <a:off x="1140090" y="3720417"/>
            <a:ext cx="6863080" cy="2382815"/>
          </a:xfrm>
          <a:prstGeom prst="rect">
            <a:avLst/>
          </a:prstGeom>
        </p:spPr>
      </p:pic>
    </p:spTree>
    <p:extLst>
      <p:ext uri="{BB962C8B-B14F-4D97-AF65-F5344CB8AC3E}">
        <p14:creationId xmlns:p14="http://schemas.microsoft.com/office/powerpoint/2010/main" val="369637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17273" cy="4678680"/>
          </a:xfrm>
        </p:spPr>
        <p:txBody>
          <a:bodyPr>
            <a:normAutofit/>
          </a:bodyPr>
          <a:lstStyle/>
          <a:p>
            <a:pPr>
              <a:lnSpc>
                <a:spcPct val="150000"/>
              </a:lnSpc>
            </a:pPr>
            <a:r>
              <a:rPr lang="en-US" sz="2400" b="1" dirty="0" smtClean="0"/>
              <a:t>Technical </a:t>
            </a:r>
            <a:r>
              <a:rPr lang="en-US" sz="2400" b="1" dirty="0"/>
              <a:t>Notes </a:t>
            </a:r>
            <a:r>
              <a:rPr lang="en-US" sz="2400" dirty="0"/>
              <a:t>– Not as rigorous as </a:t>
            </a:r>
            <a:r>
              <a:rPr lang="en-US" sz="2400" dirty="0" smtClean="0"/>
              <a:t>research </a:t>
            </a:r>
            <a:r>
              <a:rPr lang="en-US" sz="2400" dirty="0"/>
              <a:t>or review papers</a:t>
            </a:r>
          </a:p>
          <a:p>
            <a:pPr>
              <a:lnSpc>
                <a:spcPct val="150000"/>
              </a:lnSpc>
            </a:pPr>
            <a:r>
              <a:rPr lang="en-US" sz="2400" b="1" dirty="0" smtClean="0"/>
              <a:t> </a:t>
            </a:r>
            <a:r>
              <a:rPr lang="en-US" sz="2400" b="1" dirty="0"/>
              <a:t>Discussions </a:t>
            </a:r>
            <a:r>
              <a:rPr lang="en-US" sz="2400" dirty="0"/>
              <a:t>– on already </a:t>
            </a:r>
            <a:r>
              <a:rPr lang="en-US" sz="2400" dirty="0" smtClean="0"/>
              <a:t>published papers</a:t>
            </a:r>
            <a:endParaRPr lang="en-US" sz="2400" dirty="0"/>
          </a:p>
          <a:p>
            <a:pPr>
              <a:lnSpc>
                <a:spcPct val="150000"/>
              </a:lnSpc>
            </a:pPr>
            <a:r>
              <a:rPr lang="en-US" sz="2400" b="1" dirty="0" smtClean="0"/>
              <a:t>Forum </a:t>
            </a:r>
            <a:r>
              <a:rPr lang="en-US" sz="2400" b="1" dirty="0"/>
              <a:t>Articles </a:t>
            </a:r>
            <a:r>
              <a:rPr lang="en-US" sz="2400" dirty="0"/>
              <a:t>– opinion-based, usually</a:t>
            </a:r>
          </a:p>
          <a:p>
            <a:pPr>
              <a:lnSpc>
                <a:spcPct val="150000"/>
              </a:lnSpc>
            </a:pPr>
            <a:r>
              <a:rPr lang="en-US" sz="2400" dirty="0"/>
              <a:t>N</a:t>
            </a:r>
            <a:r>
              <a:rPr lang="en-US" sz="2400" dirty="0" smtClean="0"/>
              <a:t>ot </a:t>
            </a:r>
            <a:r>
              <a:rPr lang="en-US" sz="2400" dirty="0"/>
              <a:t>refereed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24</a:t>
            </a:fld>
            <a:endParaRPr lang="en-US"/>
          </a:p>
        </p:txBody>
      </p:sp>
      <p:sp>
        <p:nvSpPr>
          <p:cNvPr id="5" name="Title 4"/>
          <p:cNvSpPr>
            <a:spLocks noGrp="1"/>
          </p:cNvSpPr>
          <p:nvPr>
            <p:ph type="title"/>
          </p:nvPr>
        </p:nvSpPr>
        <p:spPr/>
        <p:txBody>
          <a:bodyPr/>
          <a:lstStyle/>
          <a:p>
            <a:r>
              <a:rPr lang="en-US" b="1" dirty="0"/>
              <a:t>Types of papers – the rest </a:t>
            </a:r>
            <a:br>
              <a:rPr lang="en-US" b="1" dirty="0"/>
            </a:br>
            <a:endParaRPr lang="en-US" dirty="0"/>
          </a:p>
        </p:txBody>
      </p:sp>
    </p:spTree>
    <p:extLst>
      <p:ext uri="{BB962C8B-B14F-4D97-AF65-F5344CB8AC3E}">
        <p14:creationId xmlns:p14="http://schemas.microsoft.com/office/powerpoint/2010/main" val="263061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25</a:t>
            </a:fld>
            <a:endParaRPr lang="en-US"/>
          </a:p>
        </p:txBody>
      </p:sp>
      <p:sp>
        <p:nvSpPr>
          <p:cNvPr id="5" name="Title 4"/>
          <p:cNvSpPr>
            <a:spLocks noGrp="1"/>
          </p:cNvSpPr>
          <p:nvPr>
            <p:ph type="title"/>
          </p:nvPr>
        </p:nvSpPr>
        <p:spPr/>
        <p:txBody>
          <a:bodyPr/>
          <a:lstStyle/>
          <a:p>
            <a:r>
              <a:rPr lang="en-US" b="1" dirty="0" smtClean="0"/>
              <a:t>Frontend: </a:t>
            </a:r>
            <a:r>
              <a:rPr lang="en-US" b="1" dirty="0"/>
              <a:t>Writing a good </a:t>
            </a:r>
            <a:br>
              <a:rPr lang="en-US" b="1" dirty="0"/>
            </a:br>
            <a:r>
              <a:rPr lang="en-US" b="1" dirty="0"/>
              <a:t>quality scholarly paper</a:t>
            </a:r>
            <a:endParaRPr lang="en-US" dirty="0"/>
          </a:p>
        </p:txBody>
      </p:sp>
      <p:pic>
        <p:nvPicPr>
          <p:cNvPr id="6" name="Picture 5"/>
          <p:cNvPicPr>
            <a:picLocks noChangeAspect="1"/>
          </p:cNvPicPr>
          <p:nvPr/>
        </p:nvPicPr>
        <p:blipFill>
          <a:blip r:embed="rId3"/>
          <a:stretch>
            <a:fillRect/>
          </a:stretch>
        </p:blipFill>
        <p:spPr>
          <a:xfrm>
            <a:off x="2666630" y="1990512"/>
            <a:ext cx="3810000" cy="4250267"/>
          </a:xfrm>
          <a:prstGeom prst="rect">
            <a:avLst/>
          </a:prstGeom>
        </p:spPr>
      </p:pic>
    </p:spTree>
    <p:extLst>
      <p:ext uri="{BB962C8B-B14F-4D97-AF65-F5344CB8AC3E}">
        <p14:creationId xmlns:p14="http://schemas.microsoft.com/office/powerpoint/2010/main" val="202227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52600"/>
            <a:ext cx="8547346" cy="4602480"/>
          </a:xfrm>
        </p:spPr>
        <p:txBody>
          <a:bodyPr>
            <a:normAutofit/>
          </a:bodyPr>
          <a:lstStyle/>
          <a:p>
            <a:r>
              <a:rPr lang="en-US" sz="2400" dirty="0"/>
              <a:t>The paper reporting research must have </a:t>
            </a:r>
            <a:r>
              <a:rPr lang="en-US" sz="2400" dirty="0" smtClean="0"/>
              <a:t>a </a:t>
            </a:r>
            <a:r>
              <a:rPr lang="en-US" sz="2400" b="1" dirty="0" smtClean="0"/>
              <a:t>clear </a:t>
            </a:r>
            <a:r>
              <a:rPr lang="en-US" sz="2400" b="1" dirty="0"/>
              <a:t>purpose - if you don’t know why you </a:t>
            </a:r>
            <a:r>
              <a:rPr lang="en-US" sz="2400" b="1" dirty="0" smtClean="0"/>
              <a:t>did </a:t>
            </a:r>
            <a:r>
              <a:rPr lang="en-US" sz="2400" dirty="0" smtClean="0"/>
              <a:t>the </a:t>
            </a:r>
            <a:r>
              <a:rPr lang="en-US" sz="2400" dirty="0"/>
              <a:t>research or why you’re writing the </a:t>
            </a:r>
            <a:r>
              <a:rPr lang="en-US" sz="2400" dirty="0" smtClean="0"/>
              <a:t>paper what </a:t>
            </a:r>
            <a:r>
              <a:rPr lang="en-US" sz="2400" dirty="0"/>
              <a:t>chance does the reader have </a:t>
            </a:r>
            <a:r>
              <a:rPr lang="en-US" sz="2400" dirty="0" smtClean="0"/>
              <a:t>to understand </a:t>
            </a:r>
            <a:r>
              <a:rPr lang="en-US" sz="2400" dirty="0"/>
              <a:t>what you are trying to </a:t>
            </a:r>
            <a:r>
              <a:rPr lang="en-US" sz="2400" dirty="0" smtClean="0"/>
              <a:t>achieve</a:t>
            </a:r>
          </a:p>
          <a:p>
            <a:endParaRPr lang="en-US" sz="2400" dirty="0"/>
          </a:p>
          <a:p>
            <a:r>
              <a:rPr lang="en-US" sz="2400" dirty="0"/>
              <a:t>Key: </a:t>
            </a:r>
            <a:r>
              <a:rPr lang="en-US" sz="2400" b="1" dirty="0"/>
              <a:t>Simplicity</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26</a:t>
            </a:fld>
            <a:endParaRPr lang="en-US"/>
          </a:p>
        </p:txBody>
      </p:sp>
      <p:sp>
        <p:nvSpPr>
          <p:cNvPr id="5" name="Title 4"/>
          <p:cNvSpPr>
            <a:spLocks noGrp="1"/>
          </p:cNvSpPr>
          <p:nvPr>
            <p:ph type="title"/>
          </p:nvPr>
        </p:nvSpPr>
        <p:spPr/>
        <p:txBody>
          <a:bodyPr/>
          <a:lstStyle/>
          <a:p>
            <a:r>
              <a:rPr lang="en-US" dirty="0" smtClean="0"/>
              <a:t>Purpose of the paper </a:t>
            </a:r>
            <a:endParaRPr lang="en-US" dirty="0"/>
          </a:p>
        </p:txBody>
      </p:sp>
    </p:spTree>
    <p:extLst>
      <p:ext uri="{BB962C8B-B14F-4D97-AF65-F5344CB8AC3E}">
        <p14:creationId xmlns:p14="http://schemas.microsoft.com/office/powerpoint/2010/main" val="335679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97C325-D489-406E-A293-BDF759B1C73A}" type="slidenum">
              <a:rPr lang="en-US" smtClean="0"/>
              <a:pPr/>
              <a:t>27</a:t>
            </a:fld>
            <a:endParaRPr lang="en-US"/>
          </a:p>
        </p:txBody>
      </p:sp>
      <p:sp>
        <p:nvSpPr>
          <p:cNvPr id="5" name="Title 4"/>
          <p:cNvSpPr>
            <a:spLocks noGrp="1"/>
          </p:cNvSpPr>
          <p:nvPr>
            <p:ph type="title"/>
          </p:nvPr>
        </p:nvSpPr>
        <p:spPr>
          <a:xfrm>
            <a:off x="228600" y="355846"/>
            <a:ext cx="8763000" cy="1396753"/>
          </a:xfrm>
        </p:spPr>
        <p:txBody>
          <a:bodyPr/>
          <a:lstStyle/>
          <a:p>
            <a:r>
              <a:rPr lang="en-US" sz="2400" b="1" dirty="0">
                <a:latin typeface="Arial Black" panose="020B0A04020102020204" pitchFamily="34" charset="0"/>
              </a:rPr>
              <a:t>Planning - How to develop an idea </a:t>
            </a:r>
            <a:br>
              <a:rPr lang="en-US" sz="2400" b="1" dirty="0">
                <a:latin typeface="Arial Black" panose="020B0A04020102020204" pitchFamily="34" charset="0"/>
              </a:rPr>
            </a:br>
            <a:r>
              <a:rPr lang="en-US" sz="2400" b="1" dirty="0">
                <a:latin typeface="Arial Black" panose="020B0A04020102020204" pitchFamily="34" charset="0"/>
              </a:rPr>
              <a:t>into a paper?</a:t>
            </a:r>
            <a:br>
              <a:rPr lang="en-US" sz="2400" b="1" dirty="0">
                <a:latin typeface="Arial Black" panose="020B0A04020102020204" pitchFamily="34" charset="0"/>
              </a:rPr>
            </a:br>
            <a:endParaRPr lang="en-US" sz="2400" dirty="0"/>
          </a:p>
        </p:txBody>
      </p:sp>
      <p:sp>
        <p:nvSpPr>
          <p:cNvPr id="6" name="Rectangle 5"/>
          <p:cNvSpPr/>
          <p:nvPr/>
        </p:nvSpPr>
        <p:spPr>
          <a:xfrm>
            <a:off x="436385" y="2157646"/>
            <a:ext cx="8381261" cy="4154984"/>
          </a:xfrm>
          <a:prstGeom prst="rect">
            <a:avLst/>
          </a:prstGeom>
        </p:spPr>
        <p:txBody>
          <a:bodyPr wrap="square">
            <a:spAutoFit/>
          </a:bodyPr>
          <a:lstStyle/>
          <a:p>
            <a:r>
              <a:rPr lang="en-US" sz="2400" dirty="0" smtClean="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Theme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Idea about the subject matter</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What is the topic? </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Usually a question</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Usually suggests the title of the paper</a:t>
            </a:r>
          </a:p>
          <a:p>
            <a:r>
              <a:rPr lang="en-US" sz="2400" dirty="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Storyline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What is the story?</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How will it start, how will it end?</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How does the story flow?</a:t>
            </a:r>
          </a:p>
          <a:p>
            <a:r>
              <a:rPr lang="en-US" sz="2400" dirty="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Outline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Headings, subheadings </a:t>
            </a:r>
            <a:endParaRPr lang="en-US" sz="2400" dirty="0"/>
          </a:p>
        </p:txBody>
      </p:sp>
    </p:spTree>
    <p:extLst>
      <p:ext uri="{BB962C8B-B14F-4D97-AF65-F5344CB8AC3E}">
        <p14:creationId xmlns:p14="http://schemas.microsoft.com/office/powerpoint/2010/main" val="131471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15-20 </a:t>
            </a:r>
            <a:r>
              <a:rPr lang="en-US" sz="2400" dirty="0"/>
              <a:t>words, make it as simple as possible</a:t>
            </a:r>
          </a:p>
          <a:p>
            <a:r>
              <a:rPr lang="en-US" sz="2400" b="1" dirty="0" smtClean="0"/>
              <a:t>Example</a:t>
            </a:r>
            <a:endParaRPr lang="en-US" sz="2400" b="1"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28</a:t>
            </a:fld>
            <a:endParaRPr lang="en-US"/>
          </a:p>
        </p:txBody>
      </p:sp>
      <p:sp>
        <p:nvSpPr>
          <p:cNvPr id="5" name="Title 4"/>
          <p:cNvSpPr>
            <a:spLocks noGrp="1"/>
          </p:cNvSpPr>
          <p:nvPr>
            <p:ph type="title"/>
          </p:nvPr>
        </p:nvSpPr>
        <p:spPr/>
        <p:txBody>
          <a:bodyPr/>
          <a:lstStyle/>
          <a:p>
            <a:r>
              <a:rPr lang="en-US" b="1" dirty="0"/>
              <a:t>Title</a:t>
            </a:r>
            <a:br>
              <a:rPr lang="en-US" b="1" dirty="0"/>
            </a:br>
            <a:endParaRPr lang="en-US" dirty="0"/>
          </a:p>
        </p:txBody>
      </p:sp>
      <p:pic>
        <p:nvPicPr>
          <p:cNvPr id="6" name="Picture 5"/>
          <p:cNvPicPr>
            <a:picLocks noChangeAspect="1"/>
          </p:cNvPicPr>
          <p:nvPr/>
        </p:nvPicPr>
        <p:blipFill>
          <a:blip r:embed="rId2"/>
          <a:stretch>
            <a:fillRect/>
          </a:stretch>
        </p:blipFill>
        <p:spPr>
          <a:xfrm>
            <a:off x="1600200" y="2743200"/>
            <a:ext cx="6250762" cy="1676400"/>
          </a:xfrm>
          <a:prstGeom prst="rect">
            <a:avLst/>
          </a:prstGeom>
        </p:spPr>
      </p:pic>
    </p:spTree>
    <p:extLst>
      <p:ext uri="{BB962C8B-B14F-4D97-AF65-F5344CB8AC3E}">
        <p14:creationId xmlns:p14="http://schemas.microsoft.com/office/powerpoint/2010/main" val="39044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Written </a:t>
            </a:r>
            <a:r>
              <a:rPr lang="en-US" sz="2400" b="1" dirty="0"/>
              <a:t>at the end but placed at the beginning of the </a:t>
            </a:r>
            <a:r>
              <a:rPr lang="en-US" sz="2400" b="1" dirty="0" smtClean="0"/>
              <a:t>paper</a:t>
            </a:r>
            <a:endParaRPr lang="en-US" sz="2400" b="1" dirty="0"/>
          </a:p>
          <a:p>
            <a:r>
              <a:rPr lang="en-US" sz="2400" dirty="0" smtClean="0"/>
              <a:t>200-500 </a:t>
            </a:r>
            <a:r>
              <a:rPr lang="en-US" sz="2400" dirty="0"/>
              <a:t>words</a:t>
            </a:r>
          </a:p>
          <a:p>
            <a:r>
              <a:rPr lang="en-US" sz="2400" dirty="0" smtClean="0"/>
              <a:t>Purpose </a:t>
            </a:r>
            <a:r>
              <a:rPr lang="en-US" sz="2400" dirty="0"/>
              <a:t>of the research</a:t>
            </a:r>
          </a:p>
          <a:p>
            <a:r>
              <a:rPr lang="en-US" sz="2400" dirty="0" smtClean="0"/>
              <a:t> </a:t>
            </a:r>
            <a:r>
              <a:rPr lang="en-US" sz="2400" dirty="0"/>
              <a:t>Design/methodology/approach </a:t>
            </a:r>
          </a:p>
          <a:p>
            <a:r>
              <a:rPr lang="en-US" sz="2400" dirty="0" smtClean="0"/>
              <a:t>Findings </a:t>
            </a:r>
            <a:endParaRPr lang="en-US" sz="2400" dirty="0"/>
          </a:p>
          <a:p>
            <a:r>
              <a:rPr lang="en-US" sz="2400" dirty="0" smtClean="0"/>
              <a:t>Research </a:t>
            </a:r>
            <a:r>
              <a:rPr lang="en-US" sz="2400" dirty="0"/>
              <a:t>limitations/implications </a:t>
            </a:r>
          </a:p>
          <a:p>
            <a:r>
              <a:rPr lang="en-US" sz="2400" dirty="0" smtClean="0"/>
              <a:t>Practical </a:t>
            </a:r>
            <a:r>
              <a:rPr lang="en-US" sz="2400" dirty="0"/>
              <a:t>implications </a:t>
            </a:r>
          </a:p>
          <a:p>
            <a:r>
              <a:rPr lang="en-US" sz="2400" dirty="0" smtClean="0"/>
              <a:t>Social </a:t>
            </a:r>
            <a:r>
              <a:rPr lang="en-US" sz="2400" dirty="0"/>
              <a:t>implications</a:t>
            </a:r>
          </a:p>
          <a:p>
            <a:r>
              <a:rPr lang="en-US" sz="2400" dirty="0" smtClean="0"/>
              <a:t>Originality/value </a:t>
            </a:r>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29</a:t>
            </a:fld>
            <a:endParaRPr lang="en-US"/>
          </a:p>
        </p:txBody>
      </p:sp>
      <p:sp>
        <p:nvSpPr>
          <p:cNvPr id="5" name="Title 4"/>
          <p:cNvSpPr>
            <a:spLocks noGrp="1"/>
          </p:cNvSpPr>
          <p:nvPr>
            <p:ph type="title"/>
          </p:nvPr>
        </p:nvSpPr>
        <p:spPr>
          <a:xfrm>
            <a:off x="381000" y="457199"/>
            <a:ext cx="8381260" cy="953041"/>
          </a:xfrm>
        </p:spPr>
        <p:txBody>
          <a:bodyPr/>
          <a:lstStyle/>
          <a:p>
            <a:r>
              <a:rPr lang="en-US" b="1" dirty="0"/>
              <a:t>Abstract</a:t>
            </a:r>
            <a:br>
              <a:rPr lang="en-US" b="1" dirty="0"/>
            </a:br>
            <a:endParaRPr lang="en-US" dirty="0"/>
          </a:p>
        </p:txBody>
      </p:sp>
    </p:spTree>
    <p:extLst>
      <p:ext uri="{BB962C8B-B14F-4D97-AF65-F5344CB8AC3E}">
        <p14:creationId xmlns:p14="http://schemas.microsoft.com/office/powerpoint/2010/main" val="292349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idx="4294967295"/>
          </p:nvPr>
        </p:nvSpPr>
        <p:spPr>
          <a:xfrm>
            <a:off x="304800" y="5562600"/>
            <a:ext cx="8839200" cy="1143000"/>
          </a:xfrm>
        </p:spPr>
        <p:txBody>
          <a:bodyPr anchor="b">
            <a:normAutofit fontScale="90000"/>
          </a:bodyPr>
          <a:lstStyle/>
          <a:p>
            <a:pPr eaLnBrk="1" hangingPunct="1">
              <a:defRPr/>
            </a:pP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CITY UNIVERSITY OF SCIENCE AND INFORMATION TECHNOLOGY, PESHAWAR</a:t>
            </a:r>
          </a:p>
        </p:txBody>
      </p:sp>
      <p:pic>
        <p:nvPicPr>
          <p:cNvPr id="7171" name="Picture 4" descr="city pic for ub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91025"/>
            <a:ext cx="1295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503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34401" cy="4453129"/>
          </a:xfrm>
        </p:spPr>
        <p:txBody>
          <a:bodyPr>
            <a:normAutofit/>
          </a:bodyPr>
          <a:lstStyle/>
          <a:p>
            <a:r>
              <a:rPr lang="en-US" sz="2400" dirty="0" smtClean="0"/>
              <a:t> </a:t>
            </a:r>
            <a:r>
              <a:rPr lang="en-US" sz="2400" dirty="0"/>
              <a:t>Introduction –</a:t>
            </a:r>
          </a:p>
          <a:p>
            <a:r>
              <a:rPr lang="en-US" sz="2400" dirty="0" smtClean="0"/>
              <a:t> </a:t>
            </a:r>
            <a:r>
              <a:rPr lang="en-US" sz="2400" dirty="0"/>
              <a:t>What is the paper about</a:t>
            </a:r>
          </a:p>
          <a:p>
            <a:r>
              <a:rPr lang="en-US" sz="2400" dirty="0" smtClean="0"/>
              <a:t>Motivation </a:t>
            </a:r>
            <a:r>
              <a:rPr lang="en-US" sz="2400" dirty="0"/>
              <a:t>to write the paper</a:t>
            </a:r>
          </a:p>
          <a:p>
            <a:r>
              <a:rPr lang="en-US" sz="2400" dirty="0" smtClean="0"/>
              <a:t> </a:t>
            </a:r>
            <a:r>
              <a:rPr lang="en-US" sz="2400" dirty="0"/>
              <a:t>Objective of the paper/research</a:t>
            </a:r>
          </a:p>
          <a:p>
            <a:r>
              <a:rPr lang="en-US" sz="2400" dirty="0" smtClean="0"/>
              <a:t>Scope </a:t>
            </a:r>
            <a:r>
              <a:rPr lang="en-US" sz="2400" dirty="0"/>
              <a:t>of paper/research</a:t>
            </a:r>
          </a:p>
          <a:p>
            <a:r>
              <a:rPr lang="en-US" sz="2400" dirty="0" smtClean="0"/>
              <a:t>Organization </a:t>
            </a:r>
            <a:r>
              <a:rPr lang="en-US" sz="2400" dirty="0"/>
              <a:t>of the paper</a:t>
            </a:r>
          </a:p>
          <a:p>
            <a:r>
              <a:rPr lang="en-US" sz="2400" dirty="0" smtClean="0"/>
              <a:t>Problem </a:t>
            </a:r>
            <a:r>
              <a:rPr lang="en-US" sz="2400" dirty="0"/>
              <a:t>Statement –</a:t>
            </a:r>
          </a:p>
          <a:p>
            <a:r>
              <a:rPr lang="en-US" sz="2400" dirty="0" smtClean="0"/>
              <a:t>Research </a:t>
            </a:r>
            <a:r>
              <a:rPr lang="en-US" sz="2400" dirty="0"/>
              <a:t>question</a:t>
            </a:r>
          </a:p>
          <a:p>
            <a:r>
              <a:rPr lang="en-US" sz="2400" dirty="0"/>
              <a:t>– </a:t>
            </a:r>
            <a:r>
              <a:rPr lang="en-US" sz="2400" b="1" dirty="0"/>
              <a:t>Why existing knowledge cannot answer the </a:t>
            </a:r>
          </a:p>
          <a:p>
            <a:r>
              <a:rPr lang="en-US" sz="2400" b="1" dirty="0"/>
              <a:t>question?? – </a:t>
            </a:r>
            <a:r>
              <a:rPr lang="en-US" sz="2400" b="1" i="1" dirty="0"/>
              <a:t>The Research Gap</a:t>
            </a:r>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30</a:t>
            </a:fld>
            <a:endParaRPr lang="en-US"/>
          </a:p>
        </p:txBody>
      </p:sp>
      <p:sp>
        <p:nvSpPr>
          <p:cNvPr id="5" name="Title 4"/>
          <p:cNvSpPr>
            <a:spLocks noGrp="1"/>
          </p:cNvSpPr>
          <p:nvPr>
            <p:ph type="title"/>
          </p:nvPr>
        </p:nvSpPr>
        <p:spPr/>
        <p:txBody>
          <a:bodyPr/>
          <a:lstStyle/>
          <a:p>
            <a:r>
              <a:rPr lang="en-US" b="1" dirty="0"/>
              <a:t>Contents–Organization of a paper [1]</a:t>
            </a:r>
            <a:br>
              <a:rPr lang="en-US" b="1" dirty="0"/>
            </a:br>
            <a:endParaRPr lang="en-US" dirty="0"/>
          </a:p>
        </p:txBody>
      </p:sp>
    </p:spTree>
    <p:extLst>
      <p:ext uri="{BB962C8B-B14F-4D97-AF65-F5344CB8AC3E}">
        <p14:creationId xmlns:p14="http://schemas.microsoft.com/office/powerpoint/2010/main" val="389960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Literature </a:t>
            </a:r>
            <a:r>
              <a:rPr lang="en-US" sz="2400" dirty="0"/>
              <a:t>Survey</a:t>
            </a:r>
          </a:p>
          <a:p>
            <a:pPr lvl="1"/>
            <a:r>
              <a:rPr lang="en-US" sz="2200" dirty="0" smtClean="0"/>
              <a:t>On </a:t>
            </a:r>
            <a:r>
              <a:rPr lang="en-US" sz="2200" dirty="0"/>
              <a:t>the topic</a:t>
            </a:r>
          </a:p>
          <a:p>
            <a:pPr lvl="1"/>
            <a:r>
              <a:rPr lang="en-US" sz="2200" dirty="0" smtClean="0"/>
              <a:t>On </a:t>
            </a:r>
            <a:r>
              <a:rPr lang="en-US" sz="2200" dirty="0"/>
              <a:t>the method</a:t>
            </a:r>
          </a:p>
          <a:p>
            <a:r>
              <a:rPr lang="en-US" sz="2400" dirty="0" smtClean="0"/>
              <a:t>Research </a:t>
            </a:r>
            <a:r>
              <a:rPr lang="en-US" sz="2400" dirty="0"/>
              <a:t>Methodology</a:t>
            </a:r>
          </a:p>
          <a:p>
            <a:r>
              <a:rPr lang="en-US" sz="2400" dirty="0" smtClean="0"/>
              <a:t>Findings/Results/Validation</a:t>
            </a:r>
            <a:endParaRPr lang="en-US" sz="2400" dirty="0"/>
          </a:p>
          <a:p>
            <a:r>
              <a:rPr lang="en-US" sz="2400" dirty="0" smtClean="0"/>
              <a:t>Conclusions</a:t>
            </a:r>
            <a:endParaRPr lang="en-US" sz="2400" dirty="0"/>
          </a:p>
          <a:p>
            <a:r>
              <a:rPr lang="en-US" sz="2400" dirty="0" smtClean="0"/>
              <a:t>Main </a:t>
            </a:r>
            <a:r>
              <a:rPr lang="en-US" sz="2400" dirty="0"/>
              <a:t>contributions of the paper</a:t>
            </a:r>
          </a:p>
          <a:p>
            <a:r>
              <a:rPr lang="en-US" sz="2400" dirty="0" smtClean="0"/>
              <a:t>Future </a:t>
            </a:r>
            <a:r>
              <a:rPr lang="en-US" sz="2400" dirty="0"/>
              <a:t>Research</a:t>
            </a:r>
          </a:p>
        </p:txBody>
      </p:sp>
      <p:sp>
        <p:nvSpPr>
          <p:cNvPr id="3" name="Footer Placeholder 2"/>
          <p:cNvSpPr>
            <a:spLocks noGrp="1"/>
          </p:cNvSpPr>
          <p:nvPr>
            <p:ph type="ftr" sz="quarter" idx="11"/>
          </p:nvPr>
        </p:nvSpPr>
        <p:spPr/>
        <p:txBody>
          <a:bodyPr/>
          <a:lstStyle/>
          <a:p>
            <a:r>
              <a:rPr lang="en-US" smtClean="0"/>
              <a:t>Keynote Presentation   COBRA 2012   RICS International Research Conference</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31</a:t>
            </a:fld>
            <a:endParaRPr lang="en-US"/>
          </a:p>
        </p:txBody>
      </p:sp>
      <p:sp>
        <p:nvSpPr>
          <p:cNvPr id="5" name="Title 4"/>
          <p:cNvSpPr>
            <a:spLocks noGrp="1"/>
          </p:cNvSpPr>
          <p:nvPr>
            <p:ph type="title"/>
          </p:nvPr>
        </p:nvSpPr>
        <p:spPr/>
        <p:txBody>
          <a:bodyPr/>
          <a:lstStyle/>
          <a:p>
            <a:r>
              <a:rPr lang="en-US" b="1" dirty="0"/>
              <a:t>Contents–Organization of a Paper [2]</a:t>
            </a:r>
            <a:br>
              <a:rPr lang="en-US" b="1" dirty="0"/>
            </a:br>
            <a:endParaRPr lang="en-US" dirty="0"/>
          </a:p>
        </p:txBody>
      </p:sp>
    </p:spTree>
    <p:extLst>
      <p:ext uri="{BB962C8B-B14F-4D97-AF65-F5344CB8AC3E}">
        <p14:creationId xmlns:p14="http://schemas.microsoft.com/office/powerpoint/2010/main" val="41026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a:t>
            </a:r>
            <a:r>
              <a:rPr lang="en-US" sz="2400" dirty="0"/>
              <a:t>purpose of research is to reach </a:t>
            </a:r>
            <a:r>
              <a:rPr lang="en-US" sz="2400" dirty="0" smtClean="0"/>
              <a:t>at conclusions</a:t>
            </a:r>
            <a:r>
              <a:rPr lang="en-US" sz="2400" dirty="0"/>
              <a:t>, the ONLY purpose </a:t>
            </a:r>
            <a:r>
              <a:rPr lang="en-US" sz="2400" dirty="0" smtClean="0"/>
              <a:t>of publishing </a:t>
            </a:r>
            <a:r>
              <a:rPr lang="en-US" sz="2400" dirty="0"/>
              <a:t>is to present these </a:t>
            </a:r>
            <a:r>
              <a:rPr lang="en-US" sz="2400" dirty="0" smtClean="0"/>
              <a:t>conclusions </a:t>
            </a:r>
          </a:p>
          <a:p>
            <a:r>
              <a:rPr lang="en-US" sz="2400" dirty="0" smtClean="0"/>
              <a:t>No conclusions</a:t>
            </a:r>
            <a:endParaRPr lang="en-US" sz="2400" dirty="0"/>
          </a:p>
          <a:p>
            <a:r>
              <a:rPr lang="en-US" sz="2400" dirty="0"/>
              <a:t>N</a:t>
            </a:r>
            <a:r>
              <a:rPr lang="en-US" sz="2400" dirty="0" smtClean="0"/>
              <a:t>o </a:t>
            </a:r>
            <a:r>
              <a:rPr lang="en-US" sz="2400" dirty="0"/>
              <a:t>purpose – no reason </a:t>
            </a:r>
            <a:r>
              <a:rPr lang="en-US" sz="2400" dirty="0" smtClean="0"/>
              <a:t>to publish</a:t>
            </a:r>
            <a:endParaRPr lang="en-US" sz="2400" dirty="0"/>
          </a:p>
          <a:p>
            <a:r>
              <a:rPr lang="en-US" sz="2400" dirty="0" smtClean="0"/>
              <a:t> </a:t>
            </a:r>
            <a:r>
              <a:rPr lang="en-US" sz="2400" dirty="0"/>
              <a:t>Papers need strong </a:t>
            </a:r>
          </a:p>
          <a:p>
            <a:r>
              <a:rPr lang="en-US" sz="2400" dirty="0"/>
              <a:t>conclusions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32</a:t>
            </a:fld>
            <a:endParaRPr lang="en-US"/>
          </a:p>
        </p:txBody>
      </p:sp>
      <p:sp>
        <p:nvSpPr>
          <p:cNvPr id="5" name="Title 4"/>
          <p:cNvSpPr>
            <a:spLocks noGrp="1"/>
          </p:cNvSpPr>
          <p:nvPr>
            <p:ph type="title"/>
          </p:nvPr>
        </p:nvSpPr>
        <p:spPr/>
        <p:txBody>
          <a:bodyPr/>
          <a:lstStyle/>
          <a:p>
            <a:r>
              <a:rPr lang="en-US" b="1" i="1" dirty="0"/>
              <a:t>Main Findings and Conclusions</a:t>
            </a:r>
            <a:br>
              <a:rPr lang="en-US" b="1" i="1" dirty="0"/>
            </a:br>
            <a:endParaRPr lang="en-US" dirty="0"/>
          </a:p>
        </p:txBody>
      </p:sp>
    </p:spTree>
    <p:extLst>
      <p:ext uri="{BB962C8B-B14F-4D97-AF65-F5344CB8AC3E}">
        <p14:creationId xmlns:p14="http://schemas.microsoft.com/office/powerpoint/2010/main" val="6740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400" b="1" dirty="0" smtClean="0"/>
              <a:t>Weak </a:t>
            </a:r>
            <a:r>
              <a:rPr lang="en-US" sz="2400" b="1" dirty="0"/>
              <a:t>Conclusions</a:t>
            </a:r>
            <a:r>
              <a:rPr lang="en-US" sz="2400" dirty="0"/>
              <a:t>:</a:t>
            </a:r>
          </a:p>
          <a:p>
            <a:r>
              <a:rPr lang="en-US" sz="2400" dirty="0" smtClean="0"/>
              <a:t> </a:t>
            </a:r>
            <a:r>
              <a:rPr lang="en-US" sz="2400" dirty="0"/>
              <a:t>Some authors write papers with long </a:t>
            </a:r>
            <a:r>
              <a:rPr lang="en-US" sz="2400" dirty="0" smtClean="0"/>
              <a:t>descriptions </a:t>
            </a:r>
            <a:r>
              <a:rPr lang="en-US" sz="2400" dirty="0"/>
              <a:t>of literature, </a:t>
            </a:r>
            <a:r>
              <a:rPr lang="en-US" sz="2400" dirty="0" smtClean="0"/>
              <a:t>detailed descriptions </a:t>
            </a:r>
            <a:r>
              <a:rPr lang="en-US" sz="2400" dirty="0"/>
              <a:t>of research method, present </a:t>
            </a:r>
            <a:r>
              <a:rPr lang="en-US" sz="2400" dirty="0" smtClean="0"/>
              <a:t>many </a:t>
            </a:r>
            <a:r>
              <a:rPr lang="en-US" sz="2400" dirty="0"/>
              <a:t>tables of results (all demonstrating </a:t>
            </a:r>
            <a:r>
              <a:rPr lang="en-US" sz="2400" dirty="0" smtClean="0"/>
              <a:t>how hard </a:t>
            </a:r>
            <a:r>
              <a:rPr lang="en-US" sz="2400" dirty="0"/>
              <a:t>they worked)</a:t>
            </a:r>
          </a:p>
          <a:p>
            <a:r>
              <a:rPr lang="en-US" sz="2400" dirty="0"/>
              <a:t>AND</a:t>
            </a:r>
          </a:p>
          <a:p>
            <a:r>
              <a:rPr lang="en-US" sz="2400" dirty="0" smtClean="0"/>
              <a:t>End </a:t>
            </a:r>
            <a:r>
              <a:rPr lang="en-US" sz="2400" dirty="0"/>
              <a:t>by amazing weak conclusions of </a:t>
            </a:r>
            <a:r>
              <a:rPr lang="en-US" sz="2400" dirty="0" smtClean="0"/>
              <a:t>no consequence</a:t>
            </a:r>
            <a:r>
              <a:rPr lang="en-US" sz="2400" dirty="0"/>
              <a: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33</a:t>
            </a:fld>
            <a:endParaRPr lang="en-US"/>
          </a:p>
        </p:txBody>
      </p:sp>
      <p:sp>
        <p:nvSpPr>
          <p:cNvPr id="5" name="Title 4"/>
          <p:cNvSpPr>
            <a:spLocks noGrp="1"/>
          </p:cNvSpPr>
          <p:nvPr>
            <p:ph type="title"/>
          </p:nvPr>
        </p:nvSpPr>
        <p:spPr/>
        <p:txBody>
          <a:bodyPr/>
          <a:lstStyle/>
          <a:p>
            <a:r>
              <a:rPr lang="en-US" b="1" i="1" dirty="0"/>
              <a:t>Conclusions</a:t>
            </a:r>
            <a:br>
              <a:rPr lang="en-US" b="1" i="1" dirty="0"/>
            </a:br>
            <a:endParaRPr lang="en-US" dirty="0"/>
          </a:p>
        </p:txBody>
      </p:sp>
    </p:spTree>
    <p:extLst>
      <p:ext uri="{BB962C8B-B14F-4D97-AF65-F5344CB8AC3E}">
        <p14:creationId xmlns:p14="http://schemas.microsoft.com/office/powerpoint/2010/main" val="745440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References</a:t>
            </a:r>
            <a:endParaRPr lang="en-US" sz="2400" b="1" dirty="0"/>
          </a:p>
          <a:p>
            <a:r>
              <a:rPr lang="en-US" sz="2400" dirty="0" smtClean="0"/>
              <a:t>consistent </a:t>
            </a:r>
            <a:r>
              <a:rPr lang="en-US" sz="2400" dirty="0"/>
              <a:t>format</a:t>
            </a:r>
          </a:p>
          <a:p>
            <a:r>
              <a:rPr lang="en-US" sz="2400" dirty="0" smtClean="0"/>
              <a:t>APA </a:t>
            </a:r>
            <a:r>
              <a:rPr lang="en-US" sz="2400" dirty="0"/>
              <a:t>style - http://www.apastyle.org/</a:t>
            </a:r>
          </a:p>
          <a:p>
            <a:r>
              <a:rPr lang="en-US" sz="2400" dirty="0" smtClean="0"/>
              <a:t>Journal </a:t>
            </a:r>
            <a:r>
              <a:rPr lang="en-US" sz="2400" dirty="0"/>
              <a:t>specific</a:t>
            </a:r>
          </a:p>
          <a:p>
            <a:r>
              <a:rPr lang="en-US" sz="2400" dirty="0" smtClean="0"/>
              <a:t>Acknowledgements</a:t>
            </a:r>
            <a:endParaRPr lang="en-US" sz="2400" dirty="0"/>
          </a:p>
          <a:p>
            <a:r>
              <a:rPr lang="en-US" sz="2400" dirty="0" smtClean="0"/>
              <a:t>Acknowledge </a:t>
            </a:r>
            <a:r>
              <a:rPr lang="en-US" sz="2400" dirty="0"/>
              <a:t>project sponsors</a:t>
            </a:r>
          </a:p>
          <a:p>
            <a:r>
              <a:rPr lang="en-US" sz="2400" dirty="0" smtClean="0"/>
              <a:t>Appendix</a:t>
            </a:r>
            <a:endParaRPr lang="en-US" sz="2400" dirty="0"/>
          </a:p>
          <a:p>
            <a:r>
              <a:rPr lang="en-US" sz="2400" dirty="0"/>
              <a:t>– Questionnaire survey instrument, etc.</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34</a:t>
            </a:fld>
            <a:endParaRPr lang="en-US"/>
          </a:p>
        </p:txBody>
      </p:sp>
      <p:sp>
        <p:nvSpPr>
          <p:cNvPr id="5" name="Title 4"/>
          <p:cNvSpPr>
            <a:spLocks noGrp="1"/>
          </p:cNvSpPr>
          <p:nvPr>
            <p:ph type="title"/>
          </p:nvPr>
        </p:nvSpPr>
        <p:spPr/>
        <p:txBody>
          <a:bodyPr/>
          <a:lstStyle/>
          <a:p>
            <a:r>
              <a:rPr lang="en-US" b="1" dirty="0"/>
              <a:t>Contents–Organization of a Paper [3]</a:t>
            </a:r>
            <a:br>
              <a:rPr lang="en-US" b="1" dirty="0"/>
            </a:br>
            <a:endParaRPr lang="en-US" dirty="0"/>
          </a:p>
        </p:txBody>
      </p:sp>
    </p:spTree>
    <p:extLst>
      <p:ext uri="{BB962C8B-B14F-4D97-AF65-F5344CB8AC3E}">
        <p14:creationId xmlns:p14="http://schemas.microsoft.com/office/powerpoint/2010/main" val="748588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 </a:t>
            </a:r>
            <a:r>
              <a:rPr lang="en-US" sz="2400" b="1" dirty="0"/>
              <a:t>Figures/Photographs</a:t>
            </a:r>
          </a:p>
          <a:p>
            <a:r>
              <a:rPr lang="en-US" sz="2400" dirty="0" smtClean="0"/>
              <a:t> </a:t>
            </a:r>
            <a:r>
              <a:rPr lang="en-US" sz="2400" dirty="0"/>
              <a:t>Must be discussed in the paper</a:t>
            </a:r>
          </a:p>
          <a:p>
            <a:r>
              <a:rPr lang="en-US" sz="2400" dirty="0" smtClean="0"/>
              <a:t>Must </a:t>
            </a:r>
            <a:r>
              <a:rPr lang="en-US" sz="2400" dirty="0"/>
              <a:t>have a number and a caption</a:t>
            </a:r>
          </a:p>
          <a:p>
            <a:r>
              <a:rPr lang="en-US" sz="2400" dirty="0" smtClean="0"/>
              <a:t>Must </a:t>
            </a:r>
            <a:r>
              <a:rPr lang="en-US" sz="2400" dirty="0"/>
              <a:t>be of good quality</a:t>
            </a:r>
          </a:p>
          <a:p>
            <a:r>
              <a:rPr lang="en-US" sz="2400" b="1" dirty="0" smtClean="0"/>
              <a:t>Tables</a:t>
            </a:r>
            <a:r>
              <a:rPr lang="en-US" sz="2400" dirty="0" smtClean="0"/>
              <a:t> </a:t>
            </a:r>
            <a:endParaRPr lang="en-US" sz="2400" dirty="0"/>
          </a:p>
          <a:p>
            <a:r>
              <a:rPr lang="en-US" sz="2400" dirty="0" smtClean="0"/>
              <a:t>Must </a:t>
            </a:r>
            <a:r>
              <a:rPr lang="en-US" sz="2400" dirty="0"/>
              <a:t>be discussed in the paper</a:t>
            </a:r>
          </a:p>
          <a:p>
            <a:r>
              <a:rPr lang="en-US" sz="2400" dirty="0" smtClean="0"/>
              <a:t> </a:t>
            </a:r>
            <a:r>
              <a:rPr lang="en-US" sz="2400" dirty="0"/>
              <a:t>Must have a number and a title</a:t>
            </a:r>
          </a:p>
          <a:p>
            <a:r>
              <a:rPr lang="en-US" sz="2400" dirty="0" smtClean="0"/>
              <a:t> </a:t>
            </a:r>
            <a:r>
              <a:rPr lang="en-US" sz="2400" dirty="0"/>
              <a:t>Should be easily comprehensible</a:t>
            </a:r>
          </a:p>
          <a:p>
            <a:r>
              <a:rPr lang="en-US" sz="2400" dirty="0" smtClean="0"/>
              <a:t>Both </a:t>
            </a:r>
            <a:r>
              <a:rPr lang="en-US" sz="2400" dirty="0"/>
              <a:t>should be placed in </a:t>
            </a:r>
            <a:r>
              <a:rPr lang="en-US" sz="2400" dirty="0" smtClean="0"/>
              <a:t>appropriate sections </a:t>
            </a:r>
            <a:r>
              <a:rPr lang="en-US" sz="2400" dirty="0"/>
              <a:t>of the paper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35</a:t>
            </a:fld>
            <a:endParaRPr lang="en-US"/>
          </a:p>
        </p:txBody>
      </p:sp>
      <p:sp>
        <p:nvSpPr>
          <p:cNvPr id="5" name="Title 4"/>
          <p:cNvSpPr>
            <a:spLocks noGrp="1"/>
          </p:cNvSpPr>
          <p:nvPr>
            <p:ph type="title"/>
          </p:nvPr>
        </p:nvSpPr>
        <p:spPr/>
        <p:txBody>
          <a:bodyPr/>
          <a:lstStyle/>
          <a:p>
            <a:r>
              <a:rPr lang="en-US" b="1" dirty="0"/>
              <a:t>Contents–Organization of a Paper [4]</a:t>
            </a:r>
            <a:br>
              <a:rPr lang="en-US" b="1" dirty="0"/>
            </a:br>
            <a:endParaRPr lang="en-US" dirty="0"/>
          </a:p>
        </p:txBody>
      </p:sp>
    </p:spTree>
    <p:extLst>
      <p:ext uri="{BB962C8B-B14F-4D97-AF65-F5344CB8AC3E}">
        <p14:creationId xmlns:p14="http://schemas.microsoft.com/office/powerpoint/2010/main" val="1906447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524000"/>
            <a:ext cx="8839200" cy="4602479"/>
          </a:xfrm>
        </p:spPr>
        <p:txBody>
          <a:bodyPr>
            <a:noAutofit/>
          </a:bodyPr>
          <a:lstStyle/>
          <a:p>
            <a:r>
              <a:rPr lang="en-US" sz="2400" b="1" dirty="0" smtClean="0"/>
              <a:t>Your </a:t>
            </a:r>
            <a:r>
              <a:rPr lang="en-US" sz="2400" b="1" dirty="0"/>
              <a:t>reader should be able to understand:</a:t>
            </a:r>
          </a:p>
          <a:p>
            <a:r>
              <a:rPr lang="en-US" sz="2400" dirty="0" smtClean="0"/>
              <a:t> </a:t>
            </a:r>
            <a:r>
              <a:rPr lang="en-US" sz="2400" dirty="0"/>
              <a:t>Why you undertook the research</a:t>
            </a:r>
          </a:p>
          <a:p>
            <a:r>
              <a:rPr lang="en-US" sz="2400" dirty="0" smtClean="0"/>
              <a:t>What </a:t>
            </a:r>
            <a:r>
              <a:rPr lang="en-US" sz="2400" dirty="0"/>
              <a:t>was the starting point of the research</a:t>
            </a:r>
          </a:p>
          <a:p>
            <a:r>
              <a:rPr lang="en-US" sz="2400" dirty="0" smtClean="0"/>
              <a:t>What </a:t>
            </a:r>
            <a:r>
              <a:rPr lang="en-US" sz="2400" dirty="0"/>
              <a:t>was your research approach</a:t>
            </a:r>
          </a:p>
          <a:p>
            <a:r>
              <a:rPr lang="en-US" sz="2400" dirty="0" smtClean="0"/>
              <a:t>What </a:t>
            </a:r>
            <a:r>
              <a:rPr lang="en-US" sz="2400" dirty="0"/>
              <a:t>were your conclusions</a:t>
            </a:r>
          </a:p>
          <a:p>
            <a:r>
              <a:rPr lang="en-US" sz="2400" dirty="0" smtClean="0"/>
              <a:t>What </a:t>
            </a:r>
            <a:r>
              <a:rPr lang="en-US" sz="2400" dirty="0"/>
              <a:t>are the practical implications </a:t>
            </a:r>
          </a:p>
          <a:p>
            <a:r>
              <a:rPr lang="en-US" sz="2400" b="1" dirty="0"/>
              <a:t>You are not writing</a:t>
            </a:r>
          </a:p>
          <a:p>
            <a:r>
              <a:rPr lang="en-US" sz="2400" dirty="0" smtClean="0"/>
              <a:t> </a:t>
            </a:r>
            <a:r>
              <a:rPr lang="en-US" sz="2400" dirty="0"/>
              <a:t>To reproduce your research report or PhD</a:t>
            </a:r>
          </a:p>
          <a:p>
            <a:r>
              <a:rPr lang="en-US" sz="2400" dirty="0" smtClean="0"/>
              <a:t>Or </a:t>
            </a:r>
            <a:r>
              <a:rPr lang="en-US" sz="2400" dirty="0"/>
              <a:t>to demonstrate how much effort/pain/anguish you suffer• Or to share with the reader all the pain you suffered</a:t>
            </a:r>
          </a:p>
          <a:p>
            <a:r>
              <a:rPr lang="en-US" sz="2400" dirty="0"/>
              <a:t>Your job is to make it easy for the reader </a:t>
            </a:r>
            <a:r>
              <a:rPr lang="en-US" sz="2400" dirty="0" smtClean="0"/>
              <a:t>to understand </a:t>
            </a:r>
            <a:r>
              <a:rPr lang="en-US" sz="2400" dirty="0"/>
              <a:t>what you achieved.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36</a:t>
            </a:fld>
            <a:endParaRPr lang="en-US"/>
          </a:p>
        </p:txBody>
      </p:sp>
      <p:sp>
        <p:nvSpPr>
          <p:cNvPr id="5" name="Title 4"/>
          <p:cNvSpPr>
            <a:spLocks noGrp="1"/>
          </p:cNvSpPr>
          <p:nvPr>
            <p:ph type="title"/>
          </p:nvPr>
        </p:nvSpPr>
        <p:spPr/>
        <p:txBody>
          <a:bodyPr/>
          <a:lstStyle/>
          <a:p>
            <a:r>
              <a:rPr lang="en-US" b="1" dirty="0"/>
              <a:t>Writing Style [1]</a:t>
            </a:r>
            <a:br>
              <a:rPr lang="en-US" b="1" dirty="0"/>
            </a:br>
            <a:endParaRPr lang="en-US" dirty="0"/>
          </a:p>
        </p:txBody>
      </p:sp>
    </p:spTree>
    <p:extLst>
      <p:ext uri="{BB962C8B-B14F-4D97-AF65-F5344CB8AC3E}">
        <p14:creationId xmlns:p14="http://schemas.microsoft.com/office/powerpoint/2010/main" val="304790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b="1" dirty="0" smtClean="0"/>
              <a:t>Clear </a:t>
            </a:r>
            <a:r>
              <a:rPr lang="en-US" sz="2400" b="1" dirty="0"/>
              <a:t>and concise</a:t>
            </a:r>
          </a:p>
          <a:p>
            <a:pPr>
              <a:lnSpc>
                <a:spcPct val="150000"/>
              </a:lnSpc>
            </a:pPr>
            <a:r>
              <a:rPr lang="en-US" sz="2400" dirty="0" smtClean="0"/>
              <a:t>Don’t </a:t>
            </a:r>
            <a:r>
              <a:rPr lang="en-US" sz="2400" dirty="0"/>
              <a:t>write in a long winded way </a:t>
            </a:r>
            <a:r>
              <a:rPr lang="en-US" sz="2400" dirty="0" smtClean="0"/>
              <a:t>with </a:t>
            </a:r>
          </a:p>
          <a:p>
            <a:pPr>
              <a:lnSpc>
                <a:spcPct val="150000"/>
              </a:lnSpc>
            </a:pPr>
            <a:r>
              <a:rPr lang="en-US" sz="2400" dirty="0" smtClean="0"/>
              <a:t>Too </a:t>
            </a:r>
            <a:r>
              <a:rPr lang="en-US" sz="2400" dirty="0"/>
              <a:t>many words</a:t>
            </a:r>
          </a:p>
          <a:p>
            <a:pPr>
              <a:lnSpc>
                <a:spcPct val="150000"/>
              </a:lnSpc>
            </a:pPr>
            <a:r>
              <a:rPr lang="en-US" sz="2400" dirty="0" smtClean="0"/>
              <a:t>Overly </a:t>
            </a:r>
            <a:r>
              <a:rPr lang="en-US" sz="2400" dirty="0"/>
              <a:t>complicated sentences or paragraphs</a:t>
            </a:r>
          </a:p>
          <a:p>
            <a:pPr>
              <a:lnSpc>
                <a:spcPct val="150000"/>
              </a:lnSpc>
            </a:pPr>
            <a:r>
              <a:rPr lang="en-US" sz="2400" dirty="0" smtClean="0"/>
              <a:t>Good </a:t>
            </a:r>
            <a:r>
              <a:rPr lang="en-US" sz="2400" dirty="0"/>
              <a:t>writing is short writing-the longer it is the </a:t>
            </a:r>
            <a:r>
              <a:rPr lang="en-US" sz="2400" dirty="0" smtClean="0"/>
              <a:t>less </a:t>
            </a:r>
            <a:r>
              <a:rPr lang="en-US" sz="2400" dirty="0"/>
              <a:t>you are explaining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37</a:t>
            </a:fld>
            <a:endParaRPr lang="en-US"/>
          </a:p>
        </p:txBody>
      </p:sp>
      <p:sp>
        <p:nvSpPr>
          <p:cNvPr id="5" name="Title 4"/>
          <p:cNvSpPr>
            <a:spLocks noGrp="1"/>
          </p:cNvSpPr>
          <p:nvPr>
            <p:ph type="title"/>
          </p:nvPr>
        </p:nvSpPr>
        <p:spPr/>
        <p:txBody>
          <a:bodyPr/>
          <a:lstStyle/>
          <a:p>
            <a:r>
              <a:rPr lang="en-US" b="1" dirty="0"/>
              <a:t>Writing Style [2]</a:t>
            </a:r>
            <a:br>
              <a:rPr lang="en-US" b="1" dirty="0"/>
            </a:br>
            <a:endParaRPr lang="en-US" dirty="0"/>
          </a:p>
        </p:txBody>
      </p:sp>
    </p:spTree>
    <p:extLst>
      <p:ext uri="{BB962C8B-B14F-4D97-AF65-F5344CB8AC3E}">
        <p14:creationId xmlns:p14="http://schemas.microsoft.com/office/powerpoint/2010/main" val="3845980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a:t>Structure</a:t>
            </a:r>
            <a:endParaRPr lang="en-US" sz="2400" b="1" dirty="0" smtClean="0"/>
          </a:p>
          <a:p>
            <a:r>
              <a:rPr lang="en-US" sz="2400" dirty="0" smtClean="0"/>
              <a:t>– </a:t>
            </a:r>
            <a:r>
              <a:rPr lang="en-US" sz="2400" dirty="0"/>
              <a:t>Have a clear structure with </a:t>
            </a:r>
            <a:r>
              <a:rPr lang="en-US" sz="2400" b="1" dirty="0"/>
              <a:t>headings</a:t>
            </a:r>
          </a:p>
          <a:p>
            <a:r>
              <a:rPr lang="en-US" sz="2400" dirty="0"/>
              <a:t>– Let the reader understand what you </a:t>
            </a:r>
            <a:r>
              <a:rPr lang="en-US" sz="2400" dirty="0" smtClean="0"/>
              <a:t>are writing </a:t>
            </a:r>
            <a:r>
              <a:rPr lang="en-US" sz="2400" dirty="0"/>
              <a:t>by simply reading the headings—</a:t>
            </a:r>
          </a:p>
          <a:p>
            <a:r>
              <a:rPr lang="en-US" sz="2400" dirty="0"/>
              <a:t>they won’t have the detail but they </a:t>
            </a:r>
            <a:r>
              <a:rPr lang="en-US" sz="2400" dirty="0" smtClean="0"/>
              <a:t>will have </a:t>
            </a:r>
            <a:r>
              <a:rPr lang="en-US" sz="2400" dirty="0"/>
              <a:t>an understanding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38</a:t>
            </a:fld>
            <a:endParaRPr lang="en-US"/>
          </a:p>
        </p:txBody>
      </p:sp>
      <p:sp>
        <p:nvSpPr>
          <p:cNvPr id="5" name="Title 4"/>
          <p:cNvSpPr>
            <a:spLocks noGrp="1"/>
          </p:cNvSpPr>
          <p:nvPr>
            <p:ph type="title"/>
          </p:nvPr>
        </p:nvSpPr>
        <p:spPr>
          <a:xfrm>
            <a:off x="146195" y="753135"/>
            <a:ext cx="8381260" cy="724441"/>
          </a:xfrm>
        </p:spPr>
        <p:txBody>
          <a:bodyPr/>
          <a:lstStyle/>
          <a:p>
            <a:r>
              <a:rPr lang="en-US" dirty="0" smtClean="0"/>
              <a:t>Writing</a:t>
            </a:r>
            <a:r>
              <a:rPr lang="en-US" b="1" dirty="0" smtClean="0"/>
              <a:t> </a:t>
            </a:r>
            <a:r>
              <a:rPr lang="en-US" b="1" dirty="0"/>
              <a:t>Style [3]</a:t>
            </a:r>
            <a:br>
              <a:rPr lang="en-US" b="1" dirty="0"/>
            </a:br>
            <a:r>
              <a:rPr lang="en-US" dirty="0"/>
              <a:t/>
            </a:r>
            <a:br>
              <a:rPr lang="en-US" dirty="0"/>
            </a:br>
            <a:endParaRPr lang="en-US" dirty="0"/>
          </a:p>
        </p:txBody>
      </p:sp>
    </p:spTree>
    <p:extLst>
      <p:ext uri="{BB962C8B-B14F-4D97-AF65-F5344CB8AC3E}">
        <p14:creationId xmlns:p14="http://schemas.microsoft.com/office/powerpoint/2010/main" val="1428701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t>Set </a:t>
            </a:r>
            <a:r>
              <a:rPr lang="en-US" sz="2400" dirty="0"/>
              <a:t>out your headings before you write </a:t>
            </a:r>
            <a:r>
              <a:rPr lang="en-US" sz="2400" dirty="0" smtClean="0"/>
              <a:t>your paper</a:t>
            </a:r>
            <a:endParaRPr lang="en-US" sz="2400" dirty="0"/>
          </a:p>
          <a:p>
            <a:pPr>
              <a:lnSpc>
                <a:spcPct val="150000"/>
              </a:lnSpc>
            </a:pPr>
            <a:r>
              <a:rPr lang="en-US" sz="2400" dirty="0" smtClean="0"/>
              <a:t>Use </a:t>
            </a:r>
            <a:r>
              <a:rPr lang="en-US" sz="2400" dirty="0"/>
              <a:t>the planning of your headings to </a:t>
            </a:r>
            <a:r>
              <a:rPr lang="en-US" sz="2400" dirty="0" smtClean="0"/>
              <a:t>plan your </a:t>
            </a:r>
            <a:r>
              <a:rPr lang="en-US" sz="2400" dirty="0"/>
              <a:t>paper-this will make you think about the </a:t>
            </a:r>
            <a:r>
              <a:rPr lang="en-US" sz="2400" dirty="0" smtClean="0"/>
              <a:t>structure </a:t>
            </a:r>
            <a:r>
              <a:rPr lang="en-US" sz="2400" dirty="0"/>
              <a:t>and balance of your paper</a:t>
            </a:r>
          </a:p>
          <a:p>
            <a:pPr>
              <a:lnSpc>
                <a:spcPct val="150000"/>
              </a:lnSpc>
            </a:pPr>
            <a:r>
              <a:rPr lang="en-US" sz="2400" dirty="0" smtClean="0"/>
              <a:t>Write </a:t>
            </a:r>
            <a:r>
              <a:rPr lang="en-US" sz="2400" dirty="0"/>
              <a:t>your conclusions first-so that you </a:t>
            </a:r>
            <a:r>
              <a:rPr lang="en-US" sz="2400" dirty="0" smtClean="0"/>
              <a:t>know what </a:t>
            </a:r>
            <a:r>
              <a:rPr lang="en-US" sz="2400" dirty="0"/>
              <a:t>you are aiming for!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39</a:t>
            </a:fld>
            <a:endParaRPr lang="en-US"/>
          </a:p>
        </p:txBody>
      </p:sp>
      <p:sp>
        <p:nvSpPr>
          <p:cNvPr id="5" name="Title 4"/>
          <p:cNvSpPr>
            <a:spLocks noGrp="1"/>
          </p:cNvSpPr>
          <p:nvPr>
            <p:ph type="title"/>
          </p:nvPr>
        </p:nvSpPr>
        <p:spPr>
          <a:xfrm>
            <a:off x="381000" y="609599"/>
            <a:ext cx="8381260" cy="800641"/>
          </a:xfrm>
        </p:spPr>
        <p:txBody>
          <a:bodyPr/>
          <a:lstStyle/>
          <a:p>
            <a:r>
              <a:rPr lang="en-US" b="1" dirty="0"/>
              <a:t>Writing Style [4]</a:t>
            </a:r>
            <a:br>
              <a:rPr lang="en-US" b="1" dirty="0"/>
            </a:br>
            <a:endParaRPr lang="en-US" dirty="0"/>
          </a:p>
        </p:txBody>
      </p:sp>
    </p:spTree>
    <p:extLst>
      <p:ext uri="{BB962C8B-B14F-4D97-AF65-F5344CB8AC3E}">
        <p14:creationId xmlns:p14="http://schemas.microsoft.com/office/powerpoint/2010/main" val="177672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2434205-9BC9-42FE-9788-980F7FBA4C3E}" type="slidenum">
              <a:rPr lang="en-US" altLang="en-US" sz="1200" smtClean="0">
                <a:latin typeface="Arial Black" panose="020B0A04020102020204" pitchFamily="34" charset="0"/>
              </a:rPr>
              <a:pPr algn="ctr">
                <a:spcBef>
                  <a:spcPct val="0"/>
                </a:spcBef>
                <a:buFontTx/>
                <a:buNone/>
              </a:pPr>
              <a:t>4</a:t>
            </a:fld>
            <a:endParaRPr lang="en-US" altLang="en-US" sz="1200" smtClean="0">
              <a:latin typeface="Arial Black" panose="020B0A04020102020204" pitchFamily="34" charset="0"/>
            </a:endParaRPr>
          </a:p>
        </p:txBody>
      </p:sp>
      <p:sp>
        <p:nvSpPr>
          <p:cNvPr id="9219" name="Rectangle 2"/>
          <p:cNvSpPr>
            <a:spLocks noGrp="1" noChangeArrowheads="1"/>
          </p:cNvSpPr>
          <p:nvPr>
            <p:ph type="title" idx="4294967295"/>
          </p:nvPr>
        </p:nvSpPr>
        <p:spPr>
          <a:xfrm>
            <a:off x="435244" y="304800"/>
            <a:ext cx="8229600" cy="381000"/>
          </a:xfrm>
        </p:spPr>
        <p:txBody>
          <a:bodyPr/>
          <a:lstStyle/>
          <a:p>
            <a:pPr eaLnBrk="1" hangingPunct="1"/>
            <a:r>
              <a:rPr lang="en-US" altLang="en-US" sz="3600" b="1" u="sng" dirty="0" smtClean="0">
                <a:solidFill>
                  <a:schemeClr val="tx1">
                    <a:lumMod val="75000"/>
                    <a:lumOff val="25000"/>
                  </a:schemeClr>
                </a:solidFill>
              </a:rPr>
              <a:t>About University</a:t>
            </a:r>
          </a:p>
        </p:txBody>
      </p:sp>
      <p:sp>
        <p:nvSpPr>
          <p:cNvPr id="922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3BF12D3-8389-45C6-9074-BDE14F862C36}" type="slidenum">
              <a:rPr lang="en-US" altLang="en-US" sz="1200">
                <a:latin typeface="Arial Black" panose="020B0A04020102020204" pitchFamily="34" charset="0"/>
              </a:rPr>
              <a:pPr algn="r" eaLnBrk="1" hangingPunct="1">
                <a:spcBef>
                  <a:spcPct val="0"/>
                </a:spcBef>
                <a:buFontTx/>
                <a:buNone/>
              </a:pPr>
              <a:t>4</a:t>
            </a:fld>
            <a:endParaRPr lang="en-US" altLang="en-US" sz="1200">
              <a:latin typeface="Arial Black" panose="020B0A04020102020204" pitchFamily="34" charset="0"/>
            </a:endParaRPr>
          </a:p>
        </p:txBody>
      </p:sp>
      <p:sp>
        <p:nvSpPr>
          <p:cNvPr id="9221" name="Slide Number Placeholder 4"/>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6C35DAC-A42B-42DD-BE2F-C370695DFD49}" type="slidenum">
              <a:rPr lang="en-US" altLang="en-US" sz="1200">
                <a:latin typeface="Arial Black" panose="020B0A04020102020204" pitchFamily="34" charset="0"/>
              </a:rPr>
              <a:pPr algn="r" eaLnBrk="1" hangingPunct="1">
                <a:spcBef>
                  <a:spcPct val="0"/>
                </a:spcBef>
                <a:buFontTx/>
                <a:buNone/>
              </a:pPr>
              <a:t>4</a:t>
            </a:fld>
            <a:endParaRPr lang="en-US" altLang="en-US" sz="1200">
              <a:latin typeface="Arial Black" panose="020B0A04020102020204" pitchFamily="34" charset="0"/>
            </a:endParaRPr>
          </a:p>
        </p:txBody>
      </p:sp>
      <p:graphicFrame>
        <p:nvGraphicFramePr>
          <p:cNvPr id="8213" name="Group 21"/>
          <p:cNvGraphicFramePr>
            <a:graphicFrameLocks noGrp="1"/>
          </p:cNvGraphicFramePr>
          <p:nvPr>
            <p:extLst>
              <p:ext uri="{D42A27DB-BD31-4B8C-83A1-F6EECF244321}">
                <p14:modId xmlns:p14="http://schemas.microsoft.com/office/powerpoint/2010/main" val="2977924219"/>
              </p:ext>
            </p:extLst>
          </p:nvPr>
        </p:nvGraphicFramePr>
        <p:xfrm>
          <a:off x="304800" y="838199"/>
          <a:ext cx="8686800" cy="6503582"/>
        </p:xfrm>
        <a:graphic>
          <a:graphicData uri="http://schemas.openxmlformats.org/drawingml/2006/table">
            <a:tbl>
              <a:tblPr/>
              <a:tblGrid>
                <a:gridCol w="3991232"/>
                <a:gridCol w="4695568"/>
              </a:tblGrid>
              <a:tr h="58000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Name of degree awarding university </a:t>
                      </a:r>
                    </a:p>
                  </a:txBody>
                  <a:tcPr marT="45719" marB="45719"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City University of Science &amp; Information Technology(CUSIT), Peshawar </a:t>
                      </a:r>
                    </a:p>
                  </a:txBody>
                  <a:tcPr marT="45719" marB="45719" horzOverflow="overflow">
                    <a:lnL>
                      <a:noFill/>
                    </a:lnL>
                    <a:lnR>
                      <a:noFill/>
                    </a:lnR>
                    <a:lnT>
                      <a:noFill/>
                    </a:lnT>
                    <a:lnB>
                      <a:noFill/>
                    </a:lnB>
                    <a:lnTlToBr>
                      <a:noFill/>
                    </a:lnTlToBr>
                    <a:lnBlToTr>
                      <a:noFill/>
                    </a:lnBlToTr>
                    <a:noFill/>
                  </a:tcPr>
                </a:tc>
              </a:tr>
              <a:tr h="184469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Nature of linkage with the University (Affiliated or Constituent)</a:t>
                      </a:r>
                    </a:p>
                  </a:txBody>
                  <a:tcPr marT="45719" marB="45719"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Chartered by Govt. of Khyber Pakhtunkhwa on 30 August 2001</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Off Spring of Peshawar Model Educational Institutions providing education to 25000+ students from Nursery to Higher Secondary level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smtClean="0">
                          <a:ln>
                            <a:noFill/>
                          </a:ln>
                          <a:solidFill>
                            <a:schemeClr val="tx1"/>
                          </a:solidFill>
                          <a:effectLst/>
                          <a:latin typeface="Arial" charset="0"/>
                        </a:rPr>
                        <a:t>Four Faculties ( Engineering, IT/CS, Magement Sciences, Social Sc and Humanities </a:t>
                      </a: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r>
              <a:tr h="1077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Recognized by HEC and placed in Category “W”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One of the 5 top ranked  Universities in Comp and IT</a:t>
                      </a:r>
                    </a:p>
                  </a:txBody>
                  <a:tcPr marT="45719" marB="45719" horzOverflow="overflow">
                    <a:lnL>
                      <a:noFill/>
                    </a:lnL>
                    <a:lnR>
                      <a:noFill/>
                    </a:lnR>
                    <a:lnT>
                      <a:noFill/>
                    </a:lnT>
                    <a:lnB>
                      <a:noFill/>
                    </a:lnB>
                    <a:lnTlToBr>
                      <a:noFill/>
                    </a:lnTlToBr>
                    <a:lnBlToTr>
                      <a:noFill/>
                    </a:lnBlToTr>
                    <a:noFill/>
                  </a:tcPr>
                </a:tc>
              </a:tr>
              <a:tr h="1872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 Type of Management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Engineering Programs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c>
                  <a:txBody>
                    <a:bodyPr/>
                    <a:lstStyle/>
                    <a:p>
                      <a:pPr marL="533400" marR="0" lvl="0" indent="-533400" algn="l" defTabSz="914400" rtl="0" eaLnBrk="1" fontAlgn="base" latinLnBrk="0" hangingPunct="1">
                        <a:lnSpc>
                          <a:spcPct val="8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Accredited Pakistan Engineering Council (PEC) and  National Computing Education Accreditation Council (NCEAC)</a:t>
                      </a:r>
                    </a:p>
                    <a:p>
                      <a:pPr marL="533400" marR="0" lvl="0" indent="-533400" algn="l" defTabSz="914400" rtl="0" eaLnBrk="1" fontAlgn="base" latinLnBrk="0" hangingPunct="1">
                        <a:lnSpc>
                          <a:spcPct val="8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Approved Professional Engineering Body</a:t>
                      </a:r>
                    </a:p>
                    <a:p>
                      <a:pPr marL="533400" marR="0" lvl="0" indent="-533400" algn="l" defTabSz="914400" rtl="0" eaLnBrk="1" fontAlgn="base" latinLnBrk="0" hangingPunct="1">
                        <a:lnSpc>
                          <a:spcPct val="8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Privately sponsored and chartered by the Govt. of KPK</a:t>
                      </a:r>
                    </a:p>
                    <a:p>
                      <a:pPr marL="533400" marR="0" lvl="0" indent="-533400" algn="l" defTabSz="914400" rtl="0" eaLnBrk="1" fontAlgn="base" latinLnBrk="0" hangingPunct="1">
                        <a:lnSpc>
                          <a:spcPct val="80000"/>
                        </a:lnSpc>
                        <a:spcBef>
                          <a:spcPct val="0"/>
                        </a:spcBef>
                        <a:spcAft>
                          <a:spcPct val="0"/>
                        </a:spcAft>
                        <a:buClrTx/>
                        <a:buSzTx/>
                        <a:buFont typeface="Wingdings" pitchFamily="2" charset="2"/>
                        <a:buChar char="n"/>
                        <a:tabLst/>
                      </a:pPr>
                      <a:r>
                        <a:rPr kumimoji="0" lang="en-US" sz="1600" b="0" i="0" u="none" strike="noStrike" cap="none" normalizeH="0" baseline="0" dirty="0" smtClean="0">
                          <a:ln>
                            <a:noFill/>
                          </a:ln>
                          <a:solidFill>
                            <a:schemeClr val="tx1"/>
                          </a:solidFill>
                          <a:effectLst/>
                          <a:latin typeface="Arial" charset="0"/>
                        </a:rPr>
                        <a:t>Civil Engineering, Electrical, Telecom, Electronics </a:t>
                      </a:r>
                    </a:p>
                  </a:txBody>
                  <a:tcPr marT="45719" marB="45719" horzOverflow="overflow">
                    <a:lnL>
                      <a:noFill/>
                    </a:lnL>
                    <a:lnR>
                      <a:noFill/>
                    </a:lnR>
                    <a:lnT>
                      <a:noFill/>
                    </a:lnT>
                    <a:lnB>
                      <a:noFill/>
                    </a:lnB>
                    <a:lnTlToBr>
                      <a:noFill/>
                    </a:lnTlToBr>
                    <a:lnBlToTr>
                      <a:noFill/>
                    </a:lnBlToTr>
                    <a:noFill/>
                  </a:tcPr>
                </a:tc>
              </a:tr>
              <a:tr h="343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r>
              <a:tr h="343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T="45719" marB="45719"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874737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Remember </a:t>
            </a:r>
            <a:r>
              <a:rPr lang="en-US" sz="2400" b="1" dirty="0"/>
              <a:t>you are writing so that the </a:t>
            </a:r>
            <a:r>
              <a:rPr lang="en-US" sz="2400" b="1" dirty="0" smtClean="0"/>
              <a:t>reader understands </a:t>
            </a:r>
            <a:r>
              <a:rPr lang="en-US" sz="2400" b="1" dirty="0"/>
              <a:t>with the minimum effort.</a:t>
            </a:r>
          </a:p>
          <a:p>
            <a:r>
              <a:rPr lang="en-US" sz="2400" dirty="0" smtClean="0"/>
              <a:t>Don’t </a:t>
            </a:r>
            <a:r>
              <a:rPr lang="en-US" sz="2400" dirty="0"/>
              <a:t>bore the reader with:</a:t>
            </a:r>
          </a:p>
          <a:p>
            <a:r>
              <a:rPr lang="en-US" sz="2400" dirty="0"/>
              <a:t>– Long tedious descriptions of the literature </a:t>
            </a:r>
            <a:r>
              <a:rPr lang="en-US" sz="2400" dirty="0" smtClean="0"/>
              <a:t>review—only need </a:t>
            </a:r>
            <a:r>
              <a:rPr lang="en-US" sz="2400" dirty="0"/>
              <a:t>the key summary points and the references—to </a:t>
            </a:r>
            <a:r>
              <a:rPr lang="en-US" sz="2400" dirty="0" smtClean="0"/>
              <a:t>reproduce </a:t>
            </a:r>
            <a:r>
              <a:rPr lang="en-US" sz="2400" dirty="0"/>
              <a:t>the literature is only to print what has </a:t>
            </a:r>
            <a:r>
              <a:rPr lang="en-US" sz="2400" dirty="0" smtClean="0"/>
              <a:t>already been </a:t>
            </a:r>
            <a:r>
              <a:rPr lang="en-US" sz="2400" dirty="0"/>
              <a:t>published</a:t>
            </a:r>
          </a:p>
          <a:p>
            <a:r>
              <a:rPr lang="en-US" sz="2400" dirty="0"/>
              <a:t>– You may have suffered greatly in conducting the review </a:t>
            </a:r>
            <a:r>
              <a:rPr lang="en-US" sz="2400" dirty="0" smtClean="0"/>
              <a:t>but </a:t>
            </a:r>
            <a:r>
              <a:rPr lang="en-US" sz="2400" dirty="0"/>
              <a:t>that is no reason why you should pass the </a:t>
            </a:r>
            <a:r>
              <a:rPr lang="en-US" sz="2400" dirty="0" smtClean="0"/>
              <a:t>suffering onto </a:t>
            </a:r>
            <a:r>
              <a:rPr lang="en-US" sz="2400" dirty="0"/>
              <a:t>the reader</a:t>
            </a:r>
            <a:endParaRPr lang="en-US" sz="2400" b="1"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40</a:t>
            </a:fld>
            <a:endParaRPr lang="en-US"/>
          </a:p>
        </p:txBody>
      </p:sp>
      <p:sp>
        <p:nvSpPr>
          <p:cNvPr id="5" name="Title 4"/>
          <p:cNvSpPr>
            <a:spLocks noGrp="1"/>
          </p:cNvSpPr>
          <p:nvPr>
            <p:ph type="title"/>
          </p:nvPr>
        </p:nvSpPr>
        <p:spPr/>
        <p:txBody>
          <a:bodyPr/>
          <a:lstStyle/>
          <a:p>
            <a:r>
              <a:rPr lang="en-US" b="1" dirty="0"/>
              <a:t>Writing Style [5]</a:t>
            </a:r>
            <a:br>
              <a:rPr lang="en-US" b="1" dirty="0"/>
            </a:br>
            <a:endParaRPr lang="en-US" dirty="0"/>
          </a:p>
        </p:txBody>
      </p:sp>
    </p:spTree>
    <p:extLst>
      <p:ext uri="{BB962C8B-B14F-4D97-AF65-F5344CB8AC3E}">
        <p14:creationId xmlns:p14="http://schemas.microsoft.com/office/powerpoint/2010/main" val="286727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Don’t </a:t>
            </a:r>
            <a:r>
              <a:rPr lang="en-US" sz="2400" dirty="0"/>
              <a:t>review the 16 research methods </a:t>
            </a:r>
            <a:r>
              <a:rPr lang="en-US" sz="2400" dirty="0" smtClean="0"/>
              <a:t>that you </a:t>
            </a:r>
            <a:r>
              <a:rPr lang="en-US" sz="2400" dirty="0"/>
              <a:t>studied before choosing your </a:t>
            </a:r>
            <a:r>
              <a:rPr lang="en-US" sz="2400" dirty="0" smtClean="0"/>
              <a:t>preferred method</a:t>
            </a:r>
          </a:p>
          <a:p>
            <a:pPr marL="45720" indent="0">
              <a:buNone/>
            </a:pPr>
            <a:endParaRPr lang="en-US" sz="2400" dirty="0"/>
          </a:p>
          <a:p>
            <a:r>
              <a:rPr lang="en-US" sz="2400" dirty="0" smtClean="0"/>
              <a:t>Tell </a:t>
            </a:r>
            <a:r>
              <a:rPr lang="en-US" sz="2400" dirty="0"/>
              <a:t>the reader what method you chose </a:t>
            </a:r>
            <a:r>
              <a:rPr lang="en-US" sz="2400" dirty="0" smtClean="0"/>
              <a:t>and why</a:t>
            </a:r>
            <a:endParaRPr lang="en-US" sz="2400" dirty="0"/>
          </a:p>
          <a:p>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41</a:t>
            </a:fld>
            <a:endParaRPr lang="en-US"/>
          </a:p>
        </p:txBody>
      </p:sp>
      <p:sp>
        <p:nvSpPr>
          <p:cNvPr id="5" name="Title 4"/>
          <p:cNvSpPr>
            <a:spLocks noGrp="1"/>
          </p:cNvSpPr>
          <p:nvPr>
            <p:ph type="title"/>
          </p:nvPr>
        </p:nvSpPr>
        <p:spPr/>
        <p:txBody>
          <a:bodyPr/>
          <a:lstStyle/>
          <a:p>
            <a:r>
              <a:rPr lang="en-US" b="1" dirty="0"/>
              <a:t>Writing Style [6]</a:t>
            </a:r>
            <a:br>
              <a:rPr lang="en-US" b="1" dirty="0"/>
            </a:br>
            <a:endParaRPr lang="en-US" dirty="0"/>
          </a:p>
        </p:txBody>
      </p:sp>
    </p:spTree>
    <p:extLst>
      <p:ext uri="{BB962C8B-B14F-4D97-AF65-F5344CB8AC3E}">
        <p14:creationId xmlns:p14="http://schemas.microsoft.com/office/powerpoint/2010/main" val="163304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Which Journal to Choose?</a:t>
            </a:r>
          </a:p>
          <a:p>
            <a:r>
              <a:rPr lang="en-US" dirty="0" smtClean="0"/>
              <a:t>List </a:t>
            </a:r>
            <a:r>
              <a:rPr lang="en-US" dirty="0"/>
              <a:t>of Journals – Find out the </a:t>
            </a:r>
            <a:r>
              <a:rPr lang="en-US" dirty="0" smtClean="0"/>
              <a:t>most reputable </a:t>
            </a:r>
            <a:r>
              <a:rPr lang="en-US" dirty="0"/>
              <a:t>journals in your field</a:t>
            </a:r>
            <a:r>
              <a:rPr lang="en-US" dirty="0" smtClean="0"/>
              <a:t>, longevity</a:t>
            </a:r>
            <a:r>
              <a:rPr lang="en-US" dirty="0"/>
              <a:t>, impact </a:t>
            </a:r>
            <a:r>
              <a:rPr lang="en-US" dirty="0" smtClean="0"/>
              <a:t>factor </a:t>
            </a:r>
          </a:p>
          <a:p>
            <a:pPr marL="45720" indent="0">
              <a:buNone/>
            </a:pPr>
            <a:endParaRPr lang="en-US" dirty="0"/>
          </a:p>
          <a:p>
            <a:r>
              <a:rPr lang="en-US" dirty="0" smtClean="0"/>
              <a:t>Blind </a:t>
            </a:r>
            <a:r>
              <a:rPr lang="en-US" dirty="0"/>
              <a:t>review – double v. </a:t>
            </a:r>
            <a:r>
              <a:rPr lang="en-US" dirty="0" smtClean="0"/>
              <a:t>single</a:t>
            </a:r>
          </a:p>
          <a:p>
            <a:endParaRPr lang="en-US" dirty="0"/>
          </a:p>
          <a:p>
            <a:r>
              <a:rPr lang="en-US" dirty="0" smtClean="0"/>
              <a:t>Turn </a:t>
            </a:r>
            <a:r>
              <a:rPr lang="en-US" dirty="0"/>
              <a:t>around time – 3 to 6 months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42</a:t>
            </a:fld>
            <a:endParaRPr lang="en-US"/>
          </a:p>
        </p:txBody>
      </p:sp>
      <p:sp>
        <p:nvSpPr>
          <p:cNvPr id="5" name="Title 4"/>
          <p:cNvSpPr>
            <a:spLocks noGrp="1"/>
          </p:cNvSpPr>
          <p:nvPr>
            <p:ph type="title"/>
          </p:nvPr>
        </p:nvSpPr>
        <p:spPr/>
        <p:txBody>
          <a:bodyPr/>
          <a:lstStyle/>
          <a:p>
            <a:r>
              <a:rPr lang="en-US" b="1" dirty="0"/>
              <a:t>Backend: The Paper </a:t>
            </a:r>
            <a:r>
              <a:rPr lang="en-US" b="1" dirty="0" smtClean="0"/>
              <a:t>Review process </a:t>
            </a:r>
            <a:endParaRPr lang="en-US" dirty="0"/>
          </a:p>
        </p:txBody>
      </p:sp>
      <p:pic>
        <p:nvPicPr>
          <p:cNvPr id="6" name="Picture 5"/>
          <p:cNvPicPr>
            <a:picLocks noChangeAspect="1"/>
          </p:cNvPicPr>
          <p:nvPr/>
        </p:nvPicPr>
        <p:blipFill>
          <a:blip r:embed="rId2"/>
          <a:stretch>
            <a:fillRect/>
          </a:stretch>
        </p:blipFill>
        <p:spPr>
          <a:xfrm>
            <a:off x="6096000" y="4639173"/>
            <a:ext cx="2951005" cy="1487306"/>
          </a:xfrm>
          <a:prstGeom prst="rect">
            <a:avLst/>
          </a:prstGeom>
        </p:spPr>
      </p:pic>
    </p:spTree>
    <p:extLst>
      <p:ext uri="{BB962C8B-B14F-4D97-AF65-F5344CB8AC3E}">
        <p14:creationId xmlns:p14="http://schemas.microsoft.com/office/powerpoint/2010/main" val="3997191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Step </a:t>
            </a:r>
            <a:r>
              <a:rPr lang="en-US" b="1" dirty="0" smtClean="0"/>
              <a:t>1</a:t>
            </a:r>
          </a:p>
          <a:p>
            <a:r>
              <a:rPr lang="en-US" dirty="0" smtClean="0"/>
              <a:t>Quick </a:t>
            </a:r>
            <a:r>
              <a:rPr lang="en-US" dirty="0"/>
              <a:t>review by the editorial staff – for </a:t>
            </a:r>
            <a:r>
              <a:rPr lang="en-US" dirty="0" err="1" smtClean="0"/>
              <a:t>styleand</a:t>
            </a:r>
            <a:r>
              <a:rPr lang="en-US" dirty="0" smtClean="0"/>
              <a:t> formatting</a:t>
            </a:r>
          </a:p>
          <a:p>
            <a:pPr marL="45720" indent="0">
              <a:buNone/>
            </a:pPr>
            <a:endParaRPr lang="en-US" dirty="0"/>
          </a:p>
          <a:p>
            <a:r>
              <a:rPr lang="en-US" dirty="0"/>
              <a:t>Use of </a:t>
            </a:r>
            <a:r>
              <a:rPr lang="en-US" dirty="0" err="1"/>
              <a:t>iThenticate</a:t>
            </a:r>
            <a:r>
              <a:rPr lang="en-US" dirty="0"/>
              <a:t> software for checking </a:t>
            </a:r>
            <a:r>
              <a:rPr lang="en-US" dirty="0" smtClean="0"/>
              <a:t>the originality </a:t>
            </a:r>
            <a:r>
              <a:rPr lang="en-US" dirty="0"/>
              <a:t>of submissions </a:t>
            </a:r>
            <a:r>
              <a:rPr lang="en-US" dirty="0" smtClean="0"/>
              <a:t>received/ </a:t>
            </a:r>
            <a:r>
              <a:rPr lang="en-US" dirty="0" err="1" smtClean="0"/>
              <a:t>Turnitin</a:t>
            </a:r>
            <a:r>
              <a:rPr lang="en-US" dirty="0" smtClean="0"/>
              <a:t> </a:t>
            </a:r>
          </a:p>
          <a:p>
            <a:pPr marL="45720" indent="0">
              <a:buNone/>
            </a:pPr>
            <a:endParaRPr lang="en-US" dirty="0"/>
          </a:p>
          <a:p>
            <a:r>
              <a:rPr lang="en-US" dirty="0"/>
              <a:t>Preliminary review by associate editors </a:t>
            </a:r>
            <a:r>
              <a:rPr lang="en-US" dirty="0" smtClean="0"/>
              <a:t>to determine </a:t>
            </a:r>
            <a:r>
              <a:rPr lang="en-US" dirty="0"/>
              <a:t>suitability for the </a:t>
            </a:r>
            <a:r>
              <a:rPr lang="en-US" dirty="0" smtClean="0"/>
              <a:t>peer-review</a:t>
            </a:r>
          </a:p>
          <a:p>
            <a:r>
              <a:rPr lang="en-US" b="1" dirty="0" smtClean="0"/>
              <a:t>Step </a:t>
            </a:r>
            <a:r>
              <a:rPr lang="en-US" b="1" dirty="0"/>
              <a:t>2</a:t>
            </a:r>
          </a:p>
          <a:p>
            <a:r>
              <a:rPr lang="en-US" dirty="0"/>
              <a:t>Each paper is then sent to at least </a:t>
            </a:r>
            <a:r>
              <a:rPr lang="en-US" dirty="0" smtClean="0"/>
              <a:t>three referees </a:t>
            </a:r>
            <a:r>
              <a:rPr lang="en-US" dirty="0"/>
              <a:t>for blind (single/double) peer </a:t>
            </a:r>
            <a:r>
              <a:rPr lang="en-US" dirty="0" smtClean="0"/>
              <a:t>review</a:t>
            </a:r>
          </a:p>
          <a:p>
            <a:r>
              <a:rPr lang="en-US" dirty="0" smtClean="0"/>
              <a:t>Based </a:t>
            </a:r>
            <a:r>
              <a:rPr lang="en-US" dirty="0"/>
              <a:t>on their recommendations, the editor </a:t>
            </a:r>
            <a:r>
              <a:rPr lang="en-US" dirty="0" smtClean="0"/>
              <a:t>then </a:t>
            </a:r>
            <a:r>
              <a:rPr lang="en-US" dirty="0"/>
              <a:t>decides whether the paper should be </a:t>
            </a:r>
          </a:p>
          <a:p>
            <a:r>
              <a:rPr lang="en-US" b="1" dirty="0"/>
              <a:t>accepted as is, revised or rejected.</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43</a:t>
            </a:fld>
            <a:endParaRPr lang="en-US"/>
          </a:p>
        </p:txBody>
      </p:sp>
      <p:sp>
        <p:nvSpPr>
          <p:cNvPr id="5" name="Title 4"/>
          <p:cNvSpPr>
            <a:spLocks noGrp="1"/>
          </p:cNvSpPr>
          <p:nvPr>
            <p:ph type="title"/>
          </p:nvPr>
        </p:nvSpPr>
        <p:spPr>
          <a:xfrm>
            <a:off x="381000" y="355847"/>
            <a:ext cx="8610600" cy="1054394"/>
          </a:xfrm>
        </p:spPr>
        <p:txBody>
          <a:bodyPr/>
          <a:lstStyle/>
          <a:p>
            <a:r>
              <a:rPr lang="en-US" b="1" dirty="0"/>
              <a:t>The Paper Review Process –</a:t>
            </a:r>
            <a:br>
              <a:rPr lang="en-US" b="1" dirty="0"/>
            </a:br>
            <a:r>
              <a:rPr lang="en-US" b="1" dirty="0"/>
              <a:t/>
            </a:r>
            <a:br>
              <a:rPr lang="en-US" b="1" dirty="0"/>
            </a:br>
            <a:endParaRPr lang="en-US" dirty="0"/>
          </a:p>
        </p:txBody>
      </p:sp>
    </p:spTree>
    <p:extLst>
      <p:ext uri="{BB962C8B-B14F-4D97-AF65-F5344CB8AC3E}">
        <p14:creationId xmlns:p14="http://schemas.microsoft.com/office/powerpoint/2010/main" val="1857422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Referees</a:t>
            </a:r>
            <a:endParaRPr lang="en-US" b="1" dirty="0"/>
          </a:p>
          <a:p>
            <a:r>
              <a:rPr lang="en-US" dirty="0" smtClean="0"/>
              <a:t>Typically </a:t>
            </a:r>
            <a:r>
              <a:rPr lang="en-US" dirty="0"/>
              <a:t>three referees are invited</a:t>
            </a:r>
          </a:p>
          <a:p>
            <a:r>
              <a:rPr lang="en-US" dirty="0" smtClean="0"/>
              <a:t>Editorial </a:t>
            </a:r>
            <a:r>
              <a:rPr lang="en-US" dirty="0"/>
              <a:t>decisions are taken on the reports of two</a:t>
            </a:r>
          </a:p>
          <a:p>
            <a:r>
              <a:rPr lang="en-US" dirty="0" smtClean="0"/>
              <a:t>Different </a:t>
            </a:r>
            <a:r>
              <a:rPr lang="en-US" dirty="0"/>
              <a:t>referees have different focus:</a:t>
            </a:r>
          </a:p>
          <a:p>
            <a:r>
              <a:rPr lang="en-US" dirty="0"/>
              <a:t>Some concentrate on the research methodology</a:t>
            </a:r>
          </a:p>
          <a:p>
            <a:r>
              <a:rPr lang="en-US" dirty="0"/>
              <a:t>Some focus on the definition of the problem</a:t>
            </a:r>
          </a:p>
          <a:p>
            <a:r>
              <a:rPr lang="en-US" dirty="0"/>
              <a:t>Some focus on the strength of the conclusions</a:t>
            </a:r>
          </a:p>
          <a:p>
            <a:r>
              <a:rPr lang="en-US" dirty="0"/>
              <a:t>Some concentrate on the standard of writing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44</a:t>
            </a:fld>
            <a:endParaRPr lang="en-US"/>
          </a:p>
        </p:txBody>
      </p:sp>
      <p:sp>
        <p:nvSpPr>
          <p:cNvPr id="5" name="Title 4"/>
          <p:cNvSpPr>
            <a:spLocks noGrp="1"/>
          </p:cNvSpPr>
          <p:nvPr>
            <p:ph type="title"/>
          </p:nvPr>
        </p:nvSpPr>
        <p:spPr/>
        <p:txBody>
          <a:bodyPr/>
          <a:lstStyle/>
          <a:p>
            <a:r>
              <a:rPr lang="en-US" b="1" i="1" dirty="0"/>
              <a:t>The Paper Review Process</a:t>
            </a:r>
            <a:br>
              <a:rPr lang="en-US" b="1" i="1" dirty="0"/>
            </a:br>
            <a:endParaRPr lang="en-US" dirty="0"/>
          </a:p>
        </p:txBody>
      </p:sp>
    </p:spTree>
    <p:extLst>
      <p:ext uri="{BB962C8B-B14F-4D97-AF65-F5344CB8AC3E}">
        <p14:creationId xmlns:p14="http://schemas.microsoft.com/office/powerpoint/2010/main" val="2682547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Step </a:t>
            </a:r>
            <a:r>
              <a:rPr lang="en-US" b="1" dirty="0"/>
              <a:t>3</a:t>
            </a:r>
          </a:p>
          <a:p>
            <a:r>
              <a:rPr lang="en-US" dirty="0" smtClean="0"/>
              <a:t>The </a:t>
            </a:r>
            <a:r>
              <a:rPr lang="en-US" b="1" dirty="0"/>
              <a:t>revised paper can be reviewed by the </a:t>
            </a:r>
          </a:p>
          <a:p>
            <a:r>
              <a:rPr lang="en-US" dirty="0"/>
              <a:t>E</a:t>
            </a:r>
            <a:r>
              <a:rPr lang="en-US" dirty="0" smtClean="0"/>
              <a:t>ditor/associate </a:t>
            </a:r>
            <a:r>
              <a:rPr lang="en-US" dirty="0"/>
              <a:t>editors OR can be </a:t>
            </a:r>
            <a:r>
              <a:rPr lang="en-US" dirty="0" smtClean="0"/>
              <a:t>sent back to </a:t>
            </a:r>
            <a:r>
              <a:rPr lang="en-US" dirty="0"/>
              <a:t>the same or different reviewers.</a:t>
            </a:r>
          </a:p>
          <a:p>
            <a:r>
              <a:rPr lang="en-US" dirty="0" smtClean="0"/>
              <a:t>The </a:t>
            </a:r>
            <a:r>
              <a:rPr lang="en-US" dirty="0"/>
              <a:t>re-review process can be repeated up to </a:t>
            </a:r>
            <a:r>
              <a:rPr lang="en-US" b="1" dirty="0" smtClean="0"/>
              <a:t>2 times</a:t>
            </a:r>
            <a:r>
              <a:rPr lang="en-US" b="1" dirty="0"/>
              <a:t>.</a:t>
            </a:r>
          </a:p>
          <a:p>
            <a:r>
              <a:rPr lang="en-US" dirty="0" smtClean="0"/>
              <a:t>If </a:t>
            </a:r>
            <a:r>
              <a:rPr lang="en-US" dirty="0"/>
              <a:t>accepted, the final paper is copy edited </a:t>
            </a:r>
            <a:r>
              <a:rPr lang="en-US" dirty="0" smtClean="0"/>
              <a:t>and queued </a:t>
            </a:r>
            <a:r>
              <a:rPr lang="en-US" dirty="0"/>
              <a:t>for publication.</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45</a:t>
            </a:fld>
            <a:endParaRPr lang="en-US"/>
          </a:p>
        </p:txBody>
      </p:sp>
      <p:sp>
        <p:nvSpPr>
          <p:cNvPr id="5" name="Title 4"/>
          <p:cNvSpPr>
            <a:spLocks noGrp="1"/>
          </p:cNvSpPr>
          <p:nvPr>
            <p:ph type="title"/>
          </p:nvPr>
        </p:nvSpPr>
        <p:spPr/>
        <p:txBody>
          <a:bodyPr/>
          <a:lstStyle/>
          <a:p>
            <a:r>
              <a:rPr lang="en-US" b="1" dirty="0"/>
              <a:t>The Paper Review Process –</a:t>
            </a:r>
            <a:br>
              <a:rPr lang="en-US" b="1" dirty="0"/>
            </a:br>
            <a:endParaRPr lang="en-US" dirty="0"/>
          </a:p>
        </p:txBody>
      </p:sp>
    </p:spTree>
    <p:extLst>
      <p:ext uri="{BB962C8B-B14F-4D97-AF65-F5344CB8AC3E}">
        <p14:creationId xmlns:p14="http://schemas.microsoft.com/office/powerpoint/2010/main" val="4032574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Do’s</a:t>
            </a:r>
          </a:p>
          <a:p>
            <a:r>
              <a:rPr lang="en-US" dirty="0"/>
              <a:t>– cite and quote properly</a:t>
            </a:r>
          </a:p>
          <a:p>
            <a:r>
              <a:rPr lang="en-US" dirty="0"/>
              <a:t>– edit </a:t>
            </a:r>
            <a:r>
              <a:rPr lang="en-US" dirty="0" err="1"/>
              <a:t>edit</a:t>
            </a:r>
            <a:r>
              <a:rPr lang="en-US" dirty="0"/>
              <a:t> </a:t>
            </a:r>
            <a:r>
              <a:rPr lang="en-US" dirty="0" err="1"/>
              <a:t>edit</a:t>
            </a:r>
            <a:endParaRPr lang="en-US" dirty="0"/>
          </a:p>
          <a:p>
            <a:r>
              <a:rPr lang="en-US" dirty="0"/>
              <a:t>– rewrite </a:t>
            </a:r>
            <a:r>
              <a:rPr lang="en-US" dirty="0" err="1"/>
              <a:t>rewrite</a:t>
            </a:r>
            <a:r>
              <a:rPr lang="en-US" dirty="0"/>
              <a:t> </a:t>
            </a:r>
            <a:r>
              <a:rPr lang="en-US" dirty="0" err="1"/>
              <a:t>rewrite</a:t>
            </a:r>
            <a:endParaRPr lang="en-US" dirty="0"/>
          </a:p>
          <a:p>
            <a:r>
              <a:rPr lang="en-US" b="1" dirty="0"/>
              <a:t>Don’ts</a:t>
            </a:r>
          </a:p>
          <a:p>
            <a:r>
              <a:rPr lang="en-US" dirty="0"/>
              <a:t>– grammatical mistake</a:t>
            </a:r>
          </a:p>
          <a:p>
            <a:r>
              <a:rPr lang="en-US" dirty="0"/>
              <a:t>– quote without credit</a:t>
            </a:r>
          </a:p>
          <a:p>
            <a:r>
              <a:rPr lang="en-US" dirty="0"/>
              <a:t>– plagiarize (even by mistake)</a:t>
            </a:r>
          </a:p>
          <a:p>
            <a:pPr marL="45720" indent="0">
              <a:buNone/>
            </a:pP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46</a:t>
            </a:fld>
            <a:endParaRPr lang="en-US"/>
          </a:p>
        </p:txBody>
      </p:sp>
      <p:sp>
        <p:nvSpPr>
          <p:cNvPr id="5" name="Title 4"/>
          <p:cNvSpPr>
            <a:spLocks noGrp="1"/>
          </p:cNvSpPr>
          <p:nvPr>
            <p:ph type="title"/>
          </p:nvPr>
        </p:nvSpPr>
        <p:spPr/>
        <p:txBody>
          <a:bodyPr/>
          <a:lstStyle/>
          <a:p>
            <a:r>
              <a:rPr lang="en-US" b="1" dirty="0" smtClean="0"/>
              <a:t>Do’s </a:t>
            </a:r>
            <a:r>
              <a:rPr lang="en-US" b="1" dirty="0"/>
              <a:t>and Don’ts</a:t>
            </a:r>
            <a:r>
              <a:rPr lang="en-US" b="1" dirty="0" smtClean="0"/>
              <a:t>!</a:t>
            </a:r>
            <a:br>
              <a:rPr lang="en-US" b="1" dirty="0" smtClean="0"/>
            </a:br>
            <a:r>
              <a:rPr lang="en-US" b="1" dirty="0" smtClean="0"/>
              <a:t> </a:t>
            </a:r>
            <a:r>
              <a:rPr lang="en-US" b="1" dirty="0"/>
              <a:t>The </a:t>
            </a:r>
            <a:r>
              <a:rPr lang="en-US" b="1" dirty="0" smtClean="0"/>
              <a:t>Editor’s </a:t>
            </a:r>
            <a:r>
              <a:rPr lang="en-US" b="1" dirty="0"/>
              <a:t>Perspective</a:t>
            </a:r>
            <a:r>
              <a:rPr lang="en-US" dirty="0"/>
              <a:t/>
            </a:r>
            <a:br>
              <a:rPr lang="en-US" dirty="0"/>
            </a:br>
            <a:endParaRPr lang="en-US" dirty="0"/>
          </a:p>
        </p:txBody>
      </p:sp>
    </p:spTree>
    <p:extLst>
      <p:ext uri="{BB962C8B-B14F-4D97-AF65-F5344CB8AC3E}">
        <p14:creationId xmlns:p14="http://schemas.microsoft.com/office/powerpoint/2010/main" val="4112975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4999"/>
            <a:ext cx="8407893" cy="4221479"/>
          </a:xfrm>
        </p:spPr>
        <p:txBody>
          <a:bodyPr/>
          <a:lstStyle/>
          <a:p>
            <a:r>
              <a:rPr lang="en-US" b="1" dirty="0" smtClean="0"/>
              <a:t>Avoid</a:t>
            </a:r>
            <a:r>
              <a:rPr lang="en-US" b="1" dirty="0"/>
              <a:t>:</a:t>
            </a:r>
          </a:p>
          <a:p>
            <a:r>
              <a:rPr lang="en-US" dirty="0" smtClean="0"/>
              <a:t>Verbatim </a:t>
            </a:r>
            <a:r>
              <a:rPr lang="en-US" dirty="0"/>
              <a:t>copying</a:t>
            </a:r>
          </a:p>
          <a:p>
            <a:r>
              <a:rPr lang="en-US" dirty="0" smtClean="0"/>
              <a:t>Re-using </a:t>
            </a:r>
            <a:r>
              <a:rPr lang="en-US" dirty="0"/>
              <a:t>parts of a work without </a:t>
            </a:r>
            <a:r>
              <a:rPr lang="en-US" dirty="0" smtClean="0"/>
              <a:t>attribution</a:t>
            </a:r>
            <a:endParaRPr lang="en-US" dirty="0"/>
          </a:p>
          <a:p>
            <a:r>
              <a:rPr lang="en-US" dirty="0" smtClean="0"/>
              <a:t>Self-plagiarism</a:t>
            </a:r>
            <a:endParaRPr lang="en-US" dirty="0"/>
          </a:p>
          <a:p>
            <a:r>
              <a:rPr lang="en-US" dirty="0" smtClean="0"/>
              <a:t>Republication </a:t>
            </a:r>
            <a:r>
              <a:rPr lang="en-US" dirty="0"/>
              <a:t>of original work</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47</a:t>
            </a:fld>
            <a:endParaRPr lang="en-US"/>
          </a:p>
        </p:txBody>
      </p:sp>
      <p:sp>
        <p:nvSpPr>
          <p:cNvPr id="5" name="Title 4"/>
          <p:cNvSpPr>
            <a:spLocks noGrp="1"/>
          </p:cNvSpPr>
          <p:nvPr>
            <p:ph type="title"/>
          </p:nvPr>
        </p:nvSpPr>
        <p:spPr/>
        <p:txBody>
          <a:bodyPr/>
          <a:lstStyle/>
          <a:p>
            <a:r>
              <a:rPr lang="en-US" b="1" dirty="0"/>
              <a:t>Originality Guidelines</a:t>
            </a:r>
            <a:br>
              <a:rPr lang="en-US" b="1" dirty="0"/>
            </a:br>
            <a:endParaRPr lang="en-US" dirty="0"/>
          </a:p>
        </p:txBody>
      </p:sp>
    </p:spTree>
    <p:extLst>
      <p:ext uri="{BB962C8B-B14F-4D97-AF65-F5344CB8AC3E}">
        <p14:creationId xmlns:p14="http://schemas.microsoft.com/office/powerpoint/2010/main" val="3169949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Ethical </a:t>
            </a:r>
            <a:r>
              <a:rPr lang="en-US" b="1" dirty="0"/>
              <a:t>issues include:</a:t>
            </a:r>
          </a:p>
          <a:p>
            <a:r>
              <a:rPr lang="en-US" dirty="0" smtClean="0"/>
              <a:t>Plagiarism </a:t>
            </a:r>
            <a:endParaRPr lang="en-US" dirty="0"/>
          </a:p>
          <a:p>
            <a:r>
              <a:rPr lang="en-US" dirty="0" smtClean="0"/>
              <a:t>Redundant </a:t>
            </a:r>
            <a:r>
              <a:rPr lang="en-US" dirty="0"/>
              <a:t>publication (dual publication or </a:t>
            </a:r>
            <a:r>
              <a:rPr lang="en-US" dirty="0" smtClean="0"/>
              <a:t>self </a:t>
            </a:r>
            <a:r>
              <a:rPr lang="en-US" dirty="0"/>
              <a:t>plagiarism)</a:t>
            </a:r>
          </a:p>
          <a:p>
            <a:r>
              <a:rPr lang="en-US" dirty="0" smtClean="0"/>
              <a:t>Authorship </a:t>
            </a:r>
            <a:r>
              <a:rPr lang="en-US" dirty="0"/>
              <a:t>issues</a:t>
            </a:r>
          </a:p>
          <a:p>
            <a:r>
              <a:rPr lang="en-US" dirty="0" smtClean="0"/>
              <a:t> </a:t>
            </a:r>
            <a:r>
              <a:rPr lang="en-US" dirty="0"/>
              <a:t>Fabricated data</a:t>
            </a:r>
          </a:p>
          <a:p>
            <a:r>
              <a:rPr lang="en-US" dirty="0" smtClean="0"/>
              <a:t>Unethical </a:t>
            </a:r>
            <a:r>
              <a:rPr lang="en-US" dirty="0"/>
              <a:t>research and testing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48</a:t>
            </a:fld>
            <a:endParaRPr lang="en-US"/>
          </a:p>
        </p:txBody>
      </p:sp>
      <p:sp>
        <p:nvSpPr>
          <p:cNvPr id="5" name="Title 4"/>
          <p:cNvSpPr>
            <a:spLocks noGrp="1"/>
          </p:cNvSpPr>
          <p:nvPr>
            <p:ph type="title"/>
          </p:nvPr>
        </p:nvSpPr>
        <p:spPr>
          <a:xfrm>
            <a:off x="381000" y="685799"/>
            <a:ext cx="8381260" cy="724441"/>
          </a:xfrm>
        </p:spPr>
        <p:txBody>
          <a:bodyPr/>
          <a:lstStyle/>
          <a:p>
            <a:r>
              <a:rPr lang="en-US" b="1" dirty="0"/>
              <a:t>Guidelines in Making Decisions</a:t>
            </a:r>
            <a:br>
              <a:rPr lang="en-US" b="1" dirty="0"/>
            </a:br>
            <a:r>
              <a:rPr lang="en-US" b="1" dirty="0"/>
              <a:t>about Ethical Misconduct </a:t>
            </a:r>
            <a:br>
              <a:rPr lang="en-US" b="1" dirty="0"/>
            </a:br>
            <a:endParaRPr lang="en-US" dirty="0"/>
          </a:p>
        </p:txBody>
      </p:sp>
    </p:spTree>
    <p:extLst>
      <p:ext uri="{BB962C8B-B14F-4D97-AF65-F5344CB8AC3E}">
        <p14:creationId xmlns:p14="http://schemas.microsoft.com/office/powerpoint/2010/main" val="3425797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524000"/>
            <a:ext cx="8560292" cy="5029200"/>
          </a:xfrm>
        </p:spPr>
        <p:txBody>
          <a:bodyPr>
            <a:normAutofit fontScale="92500" lnSpcReduction="20000"/>
          </a:bodyPr>
          <a:lstStyle/>
          <a:p>
            <a:r>
              <a:rPr lang="en-US" b="1" dirty="0" smtClean="0"/>
              <a:t>Authors </a:t>
            </a:r>
            <a:r>
              <a:rPr lang="en-US" b="1" dirty="0"/>
              <a:t>agree:</a:t>
            </a:r>
          </a:p>
          <a:p>
            <a:r>
              <a:rPr lang="en-US" dirty="0" smtClean="0"/>
              <a:t>The </a:t>
            </a:r>
            <a:r>
              <a:rPr lang="en-US" dirty="0"/>
              <a:t>article has not been published before </a:t>
            </a:r>
            <a:r>
              <a:rPr lang="en-US" dirty="0" smtClean="0"/>
              <a:t>in </a:t>
            </a:r>
            <a:r>
              <a:rPr lang="en-US" dirty="0"/>
              <a:t>its current or a substantially similar form.</a:t>
            </a:r>
          </a:p>
          <a:p>
            <a:r>
              <a:rPr lang="en-US" dirty="0" smtClean="0"/>
              <a:t>The </a:t>
            </a:r>
            <a:r>
              <a:rPr lang="en-US" dirty="0"/>
              <a:t>article is not under consideration with </a:t>
            </a:r>
            <a:r>
              <a:rPr lang="en-US" dirty="0" smtClean="0"/>
              <a:t>another </a:t>
            </a:r>
            <a:r>
              <a:rPr lang="en-US" dirty="0"/>
              <a:t>journal</a:t>
            </a:r>
            <a:r>
              <a:rPr lang="en-US" dirty="0" smtClean="0"/>
              <a:t>.</a:t>
            </a:r>
          </a:p>
          <a:p>
            <a:pPr marL="45720" indent="0">
              <a:buNone/>
            </a:pPr>
            <a:endParaRPr lang="en-US" dirty="0"/>
          </a:p>
          <a:p>
            <a:r>
              <a:rPr lang="en-US" dirty="0" smtClean="0"/>
              <a:t>The </a:t>
            </a:r>
            <a:r>
              <a:rPr lang="en-US" dirty="0"/>
              <a:t>article does not contain any unlawful </a:t>
            </a:r>
            <a:r>
              <a:rPr lang="en-US" dirty="0" smtClean="0"/>
              <a:t>statements </a:t>
            </a:r>
            <a:r>
              <a:rPr lang="en-US" dirty="0"/>
              <a:t>and does not infringe any </a:t>
            </a:r>
            <a:r>
              <a:rPr lang="en-US" b="1" dirty="0" smtClean="0"/>
              <a:t>existing </a:t>
            </a:r>
            <a:r>
              <a:rPr lang="en-US" b="1" dirty="0"/>
              <a:t>copyright</a:t>
            </a:r>
            <a:r>
              <a:rPr lang="en-US" b="1" dirty="0" smtClean="0"/>
              <a:t>.</a:t>
            </a:r>
          </a:p>
          <a:p>
            <a:pPr marL="45720" indent="0">
              <a:buNone/>
            </a:pPr>
            <a:endParaRPr lang="en-US" b="1" dirty="0" smtClean="0"/>
          </a:p>
          <a:p>
            <a:r>
              <a:rPr lang="en-US" b="1" dirty="0"/>
              <a:t>Authors warrant that:</a:t>
            </a:r>
          </a:p>
          <a:p>
            <a:r>
              <a:rPr lang="en-US" dirty="0" smtClean="0"/>
              <a:t>They </a:t>
            </a:r>
            <a:r>
              <a:rPr lang="en-US" dirty="0"/>
              <a:t>have obtained the necessary permission from </a:t>
            </a:r>
            <a:r>
              <a:rPr lang="en-US" dirty="0" smtClean="0"/>
              <a:t>the copyright </a:t>
            </a:r>
            <a:r>
              <a:rPr lang="en-US" dirty="0"/>
              <a:t>holder/s to reproduce in their article </a:t>
            </a:r>
            <a:r>
              <a:rPr lang="en-US" dirty="0" smtClean="0"/>
              <a:t>all materials </a:t>
            </a:r>
            <a:r>
              <a:rPr lang="en-US" dirty="0"/>
              <a:t>including tables, diagrams and </a:t>
            </a:r>
            <a:r>
              <a:rPr lang="en-US" dirty="0" smtClean="0"/>
              <a:t>photographs not </a:t>
            </a:r>
            <a:r>
              <a:rPr lang="en-US" dirty="0"/>
              <a:t>owned by themselves.</a:t>
            </a:r>
          </a:p>
          <a:p>
            <a:r>
              <a:rPr lang="en-US" dirty="0" smtClean="0"/>
              <a:t> </a:t>
            </a:r>
            <a:r>
              <a:rPr lang="en-US" dirty="0"/>
              <a:t>"Proof of consent" has been obtained for studies of </a:t>
            </a:r>
            <a:r>
              <a:rPr lang="en-US" dirty="0" smtClean="0"/>
              <a:t>named </a:t>
            </a:r>
            <a:r>
              <a:rPr lang="en-US" dirty="0"/>
              <a:t>organizations and people.</a:t>
            </a:r>
          </a:p>
          <a:p>
            <a:r>
              <a:rPr lang="en-US" dirty="0" smtClean="0"/>
              <a:t>All </a:t>
            </a:r>
            <a:r>
              <a:rPr lang="en-US" dirty="0"/>
              <a:t>authors / contributors have received a final </a:t>
            </a:r>
            <a:r>
              <a:rPr lang="en-US" dirty="0" smtClean="0"/>
              <a:t>version of </a:t>
            </a:r>
            <a:r>
              <a:rPr lang="en-US" dirty="0"/>
              <a:t>the article, take responsibility for the content, </a:t>
            </a:r>
            <a:r>
              <a:rPr lang="en-US" dirty="0" smtClean="0"/>
              <a:t>agree to </a:t>
            </a:r>
            <a:r>
              <a:rPr lang="en-US" dirty="0"/>
              <a:t>its publication and the order of the authors listed </a:t>
            </a:r>
            <a:r>
              <a:rPr lang="en-US" dirty="0" smtClean="0"/>
              <a:t>on the </a:t>
            </a:r>
            <a:r>
              <a:rPr lang="en-US" dirty="0"/>
              <a:t>paper.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49</a:t>
            </a:fld>
            <a:endParaRPr lang="en-US"/>
          </a:p>
        </p:txBody>
      </p:sp>
      <p:sp>
        <p:nvSpPr>
          <p:cNvPr id="5" name="Title 4"/>
          <p:cNvSpPr>
            <a:spLocks noGrp="1"/>
          </p:cNvSpPr>
          <p:nvPr>
            <p:ph type="title"/>
          </p:nvPr>
        </p:nvSpPr>
        <p:spPr/>
        <p:txBody>
          <a:bodyPr/>
          <a:lstStyle/>
          <a:p>
            <a:r>
              <a:rPr lang="en-US" b="1" dirty="0"/>
              <a:t>Publication Guidelines [1] </a:t>
            </a:r>
            <a:br>
              <a:rPr lang="en-US" b="1" dirty="0"/>
            </a:br>
            <a:endParaRPr lang="en-US" dirty="0"/>
          </a:p>
        </p:txBody>
      </p:sp>
    </p:spTree>
    <p:extLst>
      <p:ext uri="{BB962C8B-B14F-4D97-AF65-F5344CB8AC3E}">
        <p14:creationId xmlns:p14="http://schemas.microsoft.com/office/powerpoint/2010/main" val="85618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42913" y="656432"/>
            <a:ext cx="8229600" cy="560387"/>
          </a:xfrm>
        </p:spPr>
        <p:txBody>
          <a:bodyPr>
            <a:normAutofit fontScale="90000"/>
          </a:bodyPr>
          <a:lstStyle/>
          <a:p>
            <a:pPr eaLnBrk="1" fontAlgn="auto" hangingPunct="1">
              <a:spcAft>
                <a:spcPts val="0"/>
              </a:spcAft>
              <a:defRPr/>
            </a:pPr>
            <a:r>
              <a:rPr lang="en-US" sz="4000" dirty="0" smtClean="0"/>
              <a:t>Some quotes about research </a:t>
            </a:r>
          </a:p>
        </p:txBody>
      </p:sp>
      <p:sp>
        <p:nvSpPr>
          <p:cNvPr id="8195" name="Rectangle 3"/>
          <p:cNvSpPr>
            <a:spLocks noGrp="1" noChangeArrowheads="1"/>
          </p:cNvSpPr>
          <p:nvPr>
            <p:ph idx="1"/>
          </p:nvPr>
        </p:nvSpPr>
        <p:spPr>
          <a:xfrm>
            <a:off x="0" y="1600200"/>
            <a:ext cx="9144000" cy="5105400"/>
          </a:xfrm>
        </p:spPr>
        <p:txBody>
          <a:bodyPr>
            <a:noAutofit/>
          </a:bodyPr>
          <a:lstStyle/>
          <a:p>
            <a:pPr eaLnBrk="1" hangingPunct="1">
              <a:lnSpc>
                <a:spcPct val="80000"/>
              </a:lnSpc>
            </a:pPr>
            <a:r>
              <a:rPr lang="en-US" altLang="en-US" sz="2200" b="1" dirty="0" smtClean="0"/>
              <a:t>If we knew what it was we were doing, it would not be called research, would it? </a:t>
            </a:r>
            <a:r>
              <a:rPr lang="en-US" altLang="en-US" sz="2200" i="1" dirty="0" smtClean="0"/>
              <a:t>Albert Einstein</a:t>
            </a:r>
            <a:r>
              <a:rPr lang="en-US" altLang="en-US" sz="2200" dirty="0" smtClean="0"/>
              <a:t>.</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Research is creating new knowledge-  </a:t>
            </a:r>
            <a:r>
              <a:rPr lang="en-US" altLang="en-US" sz="2200" i="1" dirty="0" smtClean="0"/>
              <a:t>Neil Armstrong</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Research is formalized curiosity. It is poking and prying with a purpose.</a:t>
            </a:r>
            <a:r>
              <a:rPr lang="en-US" altLang="en-US" sz="2200" dirty="0" smtClean="0"/>
              <a:t> </a:t>
            </a:r>
            <a:r>
              <a:rPr lang="en-US" altLang="en-US" sz="2200" i="1" dirty="0" smtClean="0"/>
              <a:t>Zora Neale Hurston </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If you steal from one author it's plagiarism; if you steal from many it's research</a:t>
            </a:r>
            <a:r>
              <a:rPr lang="en-US" altLang="en-US" sz="2200" dirty="0" smtClean="0"/>
              <a:t>. </a:t>
            </a:r>
            <a:r>
              <a:rPr lang="en-US" altLang="en-US" sz="2200" i="1" dirty="0" smtClean="0"/>
              <a:t>Wilson </a:t>
            </a:r>
            <a:r>
              <a:rPr lang="en-US" altLang="en-US" sz="2200" i="1" dirty="0" err="1" smtClean="0"/>
              <a:t>Mizner</a:t>
            </a:r>
            <a:r>
              <a:rPr lang="en-US" altLang="en-US" sz="2200" i="1" dirty="0" smtClean="0"/>
              <a:t> </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Research is what I'm doing when I don't know what I'm doing.</a:t>
            </a:r>
            <a:r>
              <a:rPr lang="en-US" altLang="en-US" sz="2200" dirty="0" smtClean="0"/>
              <a:t> </a:t>
            </a:r>
            <a:r>
              <a:rPr lang="en-US" altLang="en-US" sz="2200" i="1" dirty="0" err="1" smtClean="0"/>
              <a:t>Wernher</a:t>
            </a:r>
            <a:r>
              <a:rPr lang="en-US" altLang="en-US" sz="2200" i="1" dirty="0" smtClean="0"/>
              <a:t> von Braun.</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Academic success depends on research and publications</a:t>
            </a:r>
            <a:r>
              <a:rPr lang="en-US" altLang="en-US" sz="2200" dirty="0" smtClean="0"/>
              <a:t>. </a:t>
            </a:r>
            <a:r>
              <a:rPr lang="en-US" altLang="en-US" sz="2200" i="1" dirty="0" smtClean="0"/>
              <a:t>Philip Zimbardo </a:t>
            </a:r>
            <a:r>
              <a:rPr lang="en-US" altLang="en-US" sz="2200" dirty="0" smtClean="0"/>
              <a:t>  </a:t>
            </a:r>
            <a:br>
              <a:rPr lang="en-US" altLang="en-US" sz="2200" dirty="0" smtClean="0"/>
            </a:br>
            <a:r>
              <a:rPr lang="en-US" altLang="en-US" sz="2200" dirty="0" smtClean="0"/>
              <a:t/>
            </a:r>
            <a:br>
              <a:rPr lang="en-US" altLang="en-US" sz="2200" dirty="0" smtClean="0"/>
            </a:br>
            <a:r>
              <a:rPr lang="en-US" altLang="en-US" sz="2200" dirty="0" smtClean="0"/>
              <a:t/>
            </a:r>
            <a:br>
              <a:rPr lang="en-US" altLang="en-US" sz="2200" dirty="0" smtClean="0"/>
            </a:br>
            <a:endParaRPr lang="en-US" altLang="en-US" sz="2200" dirty="0" smtClean="0"/>
          </a:p>
        </p:txBody>
      </p:sp>
      <p:sp>
        <p:nvSpPr>
          <p:cNvPr id="8196" name="Rectangle 4"/>
          <p:cNvSpPr>
            <a:spLocks noChangeArrowheads="1"/>
          </p:cNvSpPr>
          <p:nvPr/>
        </p:nvSpPr>
        <p:spPr bwMode="auto">
          <a:xfrm>
            <a:off x="827088" y="3500438"/>
            <a:ext cx="784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
            </a:r>
            <a:br>
              <a:rPr lang="en-US" altLang="en-US"/>
            </a:br>
            <a:endParaRPr lang="en-US" altLang="en-US"/>
          </a:p>
        </p:txBody>
      </p:sp>
    </p:spTree>
    <p:extLst>
      <p:ext uri="{BB962C8B-B14F-4D97-AF65-F5344CB8AC3E}">
        <p14:creationId xmlns:p14="http://schemas.microsoft.com/office/powerpoint/2010/main" val="1686593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Authors warrant that:</a:t>
            </a:r>
          </a:p>
          <a:p>
            <a:r>
              <a:rPr lang="en-US" dirty="0" smtClean="0"/>
              <a:t>Anyone </a:t>
            </a:r>
            <a:r>
              <a:rPr lang="en-US" dirty="0"/>
              <a:t>that has made a significant contribution </a:t>
            </a:r>
            <a:r>
              <a:rPr lang="en-US" dirty="0" smtClean="0"/>
              <a:t>to </a:t>
            </a:r>
            <a:r>
              <a:rPr lang="en-US" dirty="0"/>
              <a:t>the research and the paper has been listed </a:t>
            </a:r>
            <a:r>
              <a:rPr lang="en-US" dirty="0" smtClean="0"/>
              <a:t>as an </a:t>
            </a:r>
            <a:r>
              <a:rPr lang="en-US" dirty="0"/>
              <a:t>author.</a:t>
            </a:r>
          </a:p>
          <a:p>
            <a:r>
              <a:rPr lang="en-US" dirty="0" smtClean="0"/>
              <a:t>They </a:t>
            </a:r>
            <a:r>
              <a:rPr lang="en-US" dirty="0"/>
              <a:t>have declared any potential conflict </a:t>
            </a:r>
            <a:r>
              <a:rPr lang="en-US" dirty="0" smtClean="0"/>
              <a:t>of interest </a:t>
            </a:r>
            <a:r>
              <a:rPr lang="en-US" dirty="0"/>
              <a:t>in the research.</a:t>
            </a:r>
          </a:p>
          <a:p>
            <a:r>
              <a:rPr lang="en-US" dirty="0" smtClean="0"/>
              <a:t> </a:t>
            </a:r>
            <a:r>
              <a:rPr lang="en-US" dirty="0"/>
              <a:t>They have read and have adhered to the </a:t>
            </a:r>
            <a:r>
              <a:rPr lang="en-US" dirty="0" smtClean="0"/>
              <a:t>journal author </a:t>
            </a:r>
            <a:r>
              <a:rPr lang="en-US" dirty="0"/>
              <a:t>guidelines.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50</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948997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a:t>
            </a:r>
            <a:r>
              <a:rPr lang="en-US" dirty="0"/>
              <a:t>not engage into an </a:t>
            </a:r>
            <a:r>
              <a:rPr lang="en-US" dirty="0" smtClean="0"/>
              <a:t>argument</a:t>
            </a:r>
          </a:p>
          <a:p>
            <a:pPr marL="45720" indent="0">
              <a:buNone/>
            </a:pPr>
            <a:endParaRPr lang="en-US" dirty="0"/>
          </a:p>
          <a:p>
            <a:r>
              <a:rPr lang="en-US" dirty="0"/>
              <a:t>Listen to their </a:t>
            </a:r>
            <a:r>
              <a:rPr lang="en-US" dirty="0" smtClean="0"/>
              <a:t>suggestions</a:t>
            </a:r>
          </a:p>
          <a:p>
            <a:pPr marL="45720" indent="0">
              <a:buNone/>
            </a:pPr>
            <a:endParaRPr lang="en-US" dirty="0"/>
          </a:p>
          <a:p>
            <a:r>
              <a:rPr lang="en-US" dirty="0"/>
              <a:t>Make your case politely but </a:t>
            </a:r>
            <a:r>
              <a:rPr lang="en-US" dirty="0" smtClean="0"/>
              <a:t>strongly</a:t>
            </a:r>
          </a:p>
          <a:p>
            <a:pPr marL="45720" indent="0">
              <a:buNone/>
            </a:pPr>
            <a:endParaRPr lang="en-US" dirty="0"/>
          </a:p>
          <a:p>
            <a:r>
              <a:rPr lang="en-US" dirty="0"/>
              <a:t>Offer constructive </a:t>
            </a:r>
            <a:r>
              <a:rPr lang="en-US" dirty="0" smtClean="0"/>
              <a:t>alternatives</a:t>
            </a:r>
          </a:p>
          <a:p>
            <a:pPr marL="45720" indent="0">
              <a:buNone/>
            </a:pPr>
            <a:endParaRPr lang="en-US" dirty="0"/>
          </a:p>
          <a:p>
            <a:r>
              <a:rPr lang="en-US" dirty="0"/>
              <a:t>Be ready to accept rejection</a:t>
            </a:r>
          </a:p>
        </p:txBody>
      </p:sp>
      <p:sp>
        <p:nvSpPr>
          <p:cNvPr id="4" name="Slide Number Placeholder 3"/>
          <p:cNvSpPr>
            <a:spLocks noGrp="1"/>
          </p:cNvSpPr>
          <p:nvPr>
            <p:ph type="sldNum" sz="quarter" idx="12"/>
          </p:nvPr>
        </p:nvSpPr>
        <p:spPr/>
        <p:txBody>
          <a:bodyPr/>
          <a:lstStyle/>
          <a:p>
            <a:fld id="{C097C325-D489-406E-A293-BDF759B1C73A}" type="slidenum">
              <a:rPr lang="en-US" smtClean="0"/>
              <a:pPr/>
              <a:t>51</a:t>
            </a:fld>
            <a:endParaRPr lang="en-US"/>
          </a:p>
        </p:txBody>
      </p:sp>
      <p:sp>
        <p:nvSpPr>
          <p:cNvPr id="5" name="Title 4"/>
          <p:cNvSpPr>
            <a:spLocks noGrp="1"/>
          </p:cNvSpPr>
          <p:nvPr>
            <p:ph type="title"/>
          </p:nvPr>
        </p:nvSpPr>
        <p:spPr/>
        <p:txBody>
          <a:bodyPr/>
          <a:lstStyle/>
          <a:p>
            <a:r>
              <a:rPr lang="en-US" b="1" dirty="0"/>
              <a:t>Correspondence with Editors</a:t>
            </a:r>
            <a:br>
              <a:rPr lang="en-US" b="1" dirty="0"/>
            </a:br>
            <a:endParaRPr lang="en-US" dirty="0"/>
          </a:p>
        </p:txBody>
      </p:sp>
    </p:spTree>
    <p:extLst>
      <p:ext uri="{BB962C8B-B14F-4D97-AF65-F5344CB8AC3E}">
        <p14:creationId xmlns:p14="http://schemas.microsoft.com/office/powerpoint/2010/main" val="266963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a:t>
            </a:r>
            <a:r>
              <a:rPr lang="en-US" dirty="0"/>
              <a:t>is too difficult to </a:t>
            </a:r>
            <a:r>
              <a:rPr lang="en-US" dirty="0" smtClean="0"/>
              <a:t>publish</a:t>
            </a:r>
          </a:p>
          <a:p>
            <a:pPr marL="45720" indent="0">
              <a:buNone/>
            </a:pPr>
            <a:endParaRPr lang="en-US" dirty="0"/>
          </a:p>
          <a:p>
            <a:r>
              <a:rPr lang="en-US" dirty="0" smtClean="0"/>
              <a:t>It </a:t>
            </a:r>
            <a:r>
              <a:rPr lang="en-US" dirty="0"/>
              <a:t>is too easy to publish </a:t>
            </a:r>
            <a:endParaRPr lang="en-US" dirty="0" smtClean="0"/>
          </a:p>
          <a:p>
            <a:pPr marL="45720" indent="0">
              <a:buNone/>
            </a:pPr>
            <a:endParaRPr lang="en-US" dirty="0"/>
          </a:p>
          <a:p>
            <a:r>
              <a:rPr lang="en-US" dirty="0" smtClean="0"/>
              <a:t>Once </a:t>
            </a:r>
            <a:r>
              <a:rPr lang="en-US" dirty="0"/>
              <a:t>rejected, not worth </a:t>
            </a:r>
            <a:r>
              <a:rPr lang="en-US" dirty="0" smtClean="0"/>
              <a:t>trying</a:t>
            </a:r>
          </a:p>
          <a:p>
            <a:pPr marL="45720" indent="0">
              <a:buNone/>
            </a:pPr>
            <a:endParaRPr lang="en-US" dirty="0"/>
          </a:p>
          <a:p>
            <a:r>
              <a:rPr lang="en-US" dirty="0" smtClean="0"/>
              <a:t>Editors </a:t>
            </a:r>
            <a:r>
              <a:rPr lang="en-US" dirty="0"/>
              <a:t>have </a:t>
            </a:r>
            <a:r>
              <a:rPr lang="en-US" dirty="0" smtClean="0"/>
              <a:t>bias</a:t>
            </a:r>
          </a:p>
          <a:p>
            <a:endParaRPr lang="en-US" dirty="0"/>
          </a:p>
          <a:p>
            <a:r>
              <a:rPr lang="en-US" dirty="0" smtClean="0"/>
              <a:t>Reviewers </a:t>
            </a:r>
            <a:r>
              <a:rPr lang="en-US" dirty="0"/>
              <a:t>have bias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52</a:t>
            </a:fld>
            <a:endParaRPr lang="en-US"/>
          </a:p>
        </p:txBody>
      </p:sp>
      <p:sp>
        <p:nvSpPr>
          <p:cNvPr id="5" name="Title 4"/>
          <p:cNvSpPr>
            <a:spLocks noGrp="1"/>
          </p:cNvSpPr>
          <p:nvPr>
            <p:ph type="title"/>
          </p:nvPr>
        </p:nvSpPr>
        <p:spPr/>
        <p:txBody>
          <a:bodyPr/>
          <a:lstStyle/>
          <a:p>
            <a:r>
              <a:rPr lang="en-US" b="1" dirty="0"/>
              <a:t>Misconceptions</a:t>
            </a:r>
            <a:br>
              <a:rPr lang="en-US" b="1" dirty="0"/>
            </a:br>
            <a:endParaRPr lang="en-US" dirty="0"/>
          </a:p>
        </p:txBody>
      </p:sp>
    </p:spTree>
    <p:extLst>
      <p:ext uri="{BB962C8B-B14F-4D97-AF65-F5344CB8AC3E}">
        <p14:creationId xmlns:p14="http://schemas.microsoft.com/office/powerpoint/2010/main" val="1568428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8"/>
          <p:cNvSpPr>
            <a:spLocks noChangeArrowheads="1"/>
          </p:cNvSpPr>
          <p:nvPr/>
        </p:nvSpPr>
        <p:spPr bwMode="auto">
          <a:xfrm>
            <a:off x="469900" y="2203450"/>
            <a:ext cx="3467100" cy="3467100"/>
          </a:xfrm>
          <a:prstGeom prst="roundRect">
            <a:avLst>
              <a:gd name="adj" fmla="val 16667"/>
            </a:avLst>
          </a:prstGeom>
          <a:solidFill>
            <a:schemeClr val="accent1">
              <a:alpha val="9019"/>
            </a:schemeClr>
          </a:solidFill>
          <a:ln w="9525" algn="ctr">
            <a:solidFill>
              <a:schemeClr val="tx1"/>
            </a:solidFill>
            <a:round/>
            <a:headEnd/>
            <a:tailEnd/>
          </a:ln>
        </p:spPr>
        <p:txBody>
          <a:bodyPr/>
          <a:lstStyle/>
          <a:p>
            <a:endParaRPr lang="en-US"/>
          </a:p>
        </p:txBody>
      </p:sp>
      <p:sp>
        <p:nvSpPr>
          <p:cNvPr id="4" name="Slide Number Placeholder 3"/>
          <p:cNvSpPr>
            <a:spLocks noGrp="1"/>
          </p:cNvSpPr>
          <p:nvPr>
            <p:ph type="sldNum" sz="quarter" idx="12"/>
          </p:nvPr>
        </p:nvSpPr>
        <p:spPr>
          <a:xfrm>
            <a:off x="8234680" y="5920105"/>
            <a:ext cx="582966" cy="274320"/>
          </a:xfrm>
        </p:spPr>
        <p:txBody>
          <a:bodyPr/>
          <a:lstStyle/>
          <a:p>
            <a:fld id="{C097C325-D489-406E-A293-BDF759B1C73A}" type="slidenum">
              <a:rPr lang="en-US" smtClean="0"/>
              <a:pPr/>
              <a:t>53</a:t>
            </a:fld>
            <a:endParaRPr lang="en-US"/>
          </a:p>
        </p:txBody>
      </p:sp>
      <p:sp>
        <p:nvSpPr>
          <p:cNvPr id="2" name="Title 1"/>
          <p:cNvSpPr>
            <a:spLocks noGrp="1"/>
          </p:cNvSpPr>
          <p:nvPr>
            <p:ph type="title" idx="4294967295"/>
          </p:nvPr>
        </p:nvSpPr>
        <p:spPr>
          <a:xfrm>
            <a:off x="685800" y="198438"/>
            <a:ext cx="8153400" cy="944562"/>
          </a:xfrm>
        </p:spPr>
        <p:txBody>
          <a:bodyPr>
            <a:normAutofit fontScale="90000"/>
          </a:bodyPr>
          <a:lstStyle/>
          <a:p>
            <a:pPr>
              <a:defRPr/>
            </a:pPr>
            <a:r>
              <a:rPr lang="en-US" dirty="0" smtClean="0">
                <a:solidFill>
                  <a:srgbClr val="000000"/>
                </a:solidFill>
              </a:rPr>
              <a:t>Public-Private Partnership Model in R&amp;D</a:t>
            </a:r>
            <a:endParaRPr lang="en-US" dirty="0">
              <a:solidFill>
                <a:srgbClr val="000000"/>
              </a:solidFill>
            </a:endParaRPr>
          </a:p>
        </p:txBody>
      </p:sp>
      <p:sp>
        <p:nvSpPr>
          <p:cNvPr id="31748" name="Oval 3"/>
          <p:cNvSpPr>
            <a:spLocks noChangeArrowheads="1"/>
          </p:cNvSpPr>
          <p:nvPr/>
        </p:nvSpPr>
        <p:spPr bwMode="auto">
          <a:xfrm>
            <a:off x="857250" y="2492375"/>
            <a:ext cx="1790700" cy="1790700"/>
          </a:xfrm>
          <a:prstGeom prst="ellipse">
            <a:avLst/>
          </a:prstGeom>
          <a:solidFill>
            <a:srgbClr val="A50021">
              <a:alpha val="50195"/>
            </a:srgbClr>
          </a:solidFill>
          <a:ln w="9525" algn="ctr">
            <a:solidFill>
              <a:schemeClr val="tx1"/>
            </a:solidFill>
            <a:round/>
            <a:headEnd/>
            <a:tailEnd/>
          </a:ln>
        </p:spPr>
        <p:txBody>
          <a:bodyPr/>
          <a:lstStyle/>
          <a:p>
            <a:r>
              <a:rPr lang="en-US"/>
              <a:t>Academia</a:t>
            </a:r>
          </a:p>
        </p:txBody>
      </p:sp>
      <p:sp>
        <p:nvSpPr>
          <p:cNvPr id="31749" name="Oval 4"/>
          <p:cNvSpPr>
            <a:spLocks noChangeArrowheads="1"/>
          </p:cNvSpPr>
          <p:nvPr/>
        </p:nvSpPr>
        <p:spPr bwMode="auto">
          <a:xfrm>
            <a:off x="1885950" y="3013075"/>
            <a:ext cx="1790700" cy="1790700"/>
          </a:xfrm>
          <a:prstGeom prst="ellipse">
            <a:avLst/>
          </a:prstGeom>
          <a:solidFill>
            <a:srgbClr val="FFFF99">
              <a:alpha val="50195"/>
            </a:srgbClr>
          </a:solidFill>
          <a:ln w="9525" algn="ctr">
            <a:solidFill>
              <a:schemeClr val="tx1"/>
            </a:solidFill>
            <a:round/>
            <a:headEnd/>
            <a:tailEnd/>
          </a:ln>
        </p:spPr>
        <p:txBody>
          <a:bodyPr/>
          <a:lstStyle/>
          <a:p>
            <a:endParaRPr lang="en-US"/>
          </a:p>
          <a:p>
            <a:r>
              <a:rPr lang="en-US"/>
              <a:t>        </a:t>
            </a:r>
          </a:p>
        </p:txBody>
      </p:sp>
      <p:sp>
        <p:nvSpPr>
          <p:cNvPr id="31750" name="Oval 5"/>
          <p:cNvSpPr>
            <a:spLocks noChangeArrowheads="1"/>
          </p:cNvSpPr>
          <p:nvPr/>
        </p:nvSpPr>
        <p:spPr bwMode="auto">
          <a:xfrm>
            <a:off x="857250" y="3635375"/>
            <a:ext cx="1790700" cy="1790700"/>
          </a:xfrm>
          <a:prstGeom prst="ellipse">
            <a:avLst/>
          </a:prstGeom>
          <a:solidFill>
            <a:srgbClr val="FF9900">
              <a:alpha val="50195"/>
            </a:srgbClr>
          </a:solidFill>
          <a:ln w="9525" algn="ctr">
            <a:solidFill>
              <a:schemeClr val="tx1"/>
            </a:solidFill>
            <a:round/>
            <a:headEnd/>
            <a:tailEnd/>
          </a:ln>
        </p:spPr>
        <p:txBody>
          <a:bodyPr/>
          <a:lstStyle/>
          <a:p>
            <a:endParaRPr lang="en-US"/>
          </a:p>
          <a:p>
            <a:endParaRPr lang="en-US"/>
          </a:p>
          <a:p>
            <a:r>
              <a:rPr lang="en-US"/>
              <a:t>Govt. Lab</a:t>
            </a:r>
          </a:p>
        </p:txBody>
      </p:sp>
      <p:sp>
        <p:nvSpPr>
          <p:cNvPr id="31751" name="Rounded Rectangle 7"/>
          <p:cNvSpPr>
            <a:spLocks noChangeArrowheads="1"/>
          </p:cNvSpPr>
          <p:nvPr/>
        </p:nvSpPr>
        <p:spPr bwMode="auto">
          <a:xfrm>
            <a:off x="5029200" y="5889625"/>
            <a:ext cx="1854200" cy="723900"/>
          </a:xfrm>
          <a:prstGeom prst="roundRect">
            <a:avLst>
              <a:gd name="adj" fmla="val 16667"/>
            </a:avLst>
          </a:prstGeom>
          <a:solidFill>
            <a:schemeClr val="accent1"/>
          </a:solidFill>
          <a:ln w="9525" algn="ctr">
            <a:solidFill>
              <a:schemeClr val="tx1"/>
            </a:solidFill>
            <a:round/>
            <a:headEnd/>
            <a:tailEnd/>
          </a:ln>
        </p:spPr>
        <p:txBody>
          <a:bodyPr/>
          <a:lstStyle/>
          <a:p>
            <a:pPr algn="ctr"/>
            <a:r>
              <a:rPr lang="en-US"/>
              <a:t>Technology Transfer Center</a:t>
            </a:r>
          </a:p>
        </p:txBody>
      </p:sp>
      <p:sp>
        <p:nvSpPr>
          <p:cNvPr id="31752" name="Rounded Rectangle 17"/>
          <p:cNvSpPr>
            <a:spLocks noChangeArrowheads="1"/>
          </p:cNvSpPr>
          <p:nvPr/>
        </p:nvSpPr>
        <p:spPr bwMode="auto">
          <a:xfrm>
            <a:off x="5016500" y="1495425"/>
            <a:ext cx="1854200" cy="1069975"/>
          </a:xfrm>
          <a:prstGeom prst="roundRect">
            <a:avLst>
              <a:gd name="adj" fmla="val 16667"/>
            </a:avLst>
          </a:prstGeom>
          <a:solidFill>
            <a:schemeClr val="accent1"/>
          </a:solidFill>
          <a:ln w="9525" algn="ctr">
            <a:solidFill>
              <a:schemeClr val="tx1"/>
            </a:solidFill>
            <a:round/>
            <a:headEnd/>
            <a:tailEnd/>
          </a:ln>
        </p:spPr>
        <p:txBody>
          <a:bodyPr/>
          <a:lstStyle/>
          <a:p>
            <a:pPr algn="ctr"/>
            <a:r>
              <a:rPr lang="en-US"/>
              <a:t>Independent Review Board</a:t>
            </a:r>
          </a:p>
          <a:p>
            <a:pPr algn="ctr"/>
            <a:r>
              <a:rPr lang="en-US" sz="1400"/>
              <a:t>(ASCE, etc)</a:t>
            </a:r>
          </a:p>
        </p:txBody>
      </p:sp>
      <p:sp>
        <p:nvSpPr>
          <p:cNvPr id="31753" name="Rounded Rectangle 18"/>
          <p:cNvSpPr>
            <a:spLocks noChangeArrowheads="1"/>
          </p:cNvSpPr>
          <p:nvPr/>
        </p:nvSpPr>
        <p:spPr bwMode="auto">
          <a:xfrm>
            <a:off x="1130300" y="6251575"/>
            <a:ext cx="1854200" cy="454025"/>
          </a:xfrm>
          <a:prstGeom prst="roundRect">
            <a:avLst>
              <a:gd name="adj" fmla="val 16667"/>
            </a:avLst>
          </a:prstGeom>
          <a:solidFill>
            <a:schemeClr val="accent1"/>
          </a:solidFill>
          <a:ln w="9525" algn="ctr">
            <a:solidFill>
              <a:schemeClr val="tx1"/>
            </a:solidFill>
            <a:round/>
            <a:headEnd/>
            <a:tailEnd/>
          </a:ln>
        </p:spPr>
        <p:txBody>
          <a:bodyPr/>
          <a:lstStyle/>
          <a:p>
            <a:pPr algn="ctr"/>
            <a:r>
              <a:rPr lang="en-US"/>
              <a:t>Government</a:t>
            </a:r>
          </a:p>
        </p:txBody>
      </p:sp>
      <p:sp>
        <p:nvSpPr>
          <p:cNvPr id="31754" name="Rounded Rectangle 19"/>
          <p:cNvSpPr>
            <a:spLocks noChangeArrowheads="1"/>
          </p:cNvSpPr>
          <p:nvPr/>
        </p:nvSpPr>
        <p:spPr bwMode="auto">
          <a:xfrm>
            <a:off x="5118100" y="3654425"/>
            <a:ext cx="1517726" cy="876300"/>
          </a:xfrm>
          <a:prstGeom prst="roundRect">
            <a:avLst>
              <a:gd name="adj" fmla="val 16667"/>
            </a:avLst>
          </a:prstGeom>
          <a:solidFill>
            <a:schemeClr val="accent1"/>
          </a:solidFill>
          <a:ln w="9525" algn="ctr">
            <a:solidFill>
              <a:schemeClr val="tx1"/>
            </a:solidFill>
            <a:round/>
            <a:headEnd/>
            <a:tailEnd/>
          </a:ln>
        </p:spPr>
        <p:txBody>
          <a:bodyPr/>
          <a:lstStyle/>
          <a:p>
            <a:pPr algn="ctr"/>
            <a:r>
              <a:rPr lang="en-US" dirty="0"/>
              <a:t>Industry</a:t>
            </a:r>
          </a:p>
          <a:p>
            <a:pPr algn="ctr"/>
            <a:r>
              <a:rPr lang="en-US" sz="1400" dirty="0"/>
              <a:t>(Contractors, Consultants)</a:t>
            </a:r>
          </a:p>
        </p:txBody>
      </p:sp>
      <p:sp>
        <p:nvSpPr>
          <p:cNvPr id="31755" name="Rounded Rectangle 20"/>
          <p:cNvSpPr>
            <a:spLocks noChangeArrowheads="1"/>
          </p:cNvSpPr>
          <p:nvPr/>
        </p:nvSpPr>
        <p:spPr bwMode="auto">
          <a:xfrm>
            <a:off x="990600" y="1089025"/>
            <a:ext cx="1854200" cy="527050"/>
          </a:xfrm>
          <a:prstGeom prst="roundRect">
            <a:avLst>
              <a:gd name="adj" fmla="val 16667"/>
            </a:avLst>
          </a:prstGeom>
          <a:solidFill>
            <a:schemeClr val="accent1"/>
          </a:solidFill>
          <a:ln w="9525" algn="ctr">
            <a:solidFill>
              <a:schemeClr val="tx1"/>
            </a:solidFill>
            <a:round/>
            <a:headEnd/>
            <a:tailEnd/>
          </a:ln>
        </p:spPr>
        <p:txBody>
          <a:bodyPr/>
          <a:lstStyle/>
          <a:p>
            <a:pPr algn="ctr"/>
            <a:r>
              <a:rPr lang="en-US"/>
              <a:t>University</a:t>
            </a:r>
          </a:p>
        </p:txBody>
      </p:sp>
      <p:sp>
        <p:nvSpPr>
          <p:cNvPr id="31756" name="Down Arrow 21"/>
          <p:cNvSpPr>
            <a:spLocks noChangeArrowheads="1"/>
          </p:cNvSpPr>
          <p:nvPr/>
        </p:nvSpPr>
        <p:spPr bwMode="auto">
          <a:xfrm>
            <a:off x="1752600" y="166687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7" name="Down Arrow 22"/>
          <p:cNvSpPr>
            <a:spLocks noChangeArrowheads="1"/>
          </p:cNvSpPr>
          <p:nvPr/>
        </p:nvSpPr>
        <p:spPr bwMode="auto">
          <a:xfrm rot="10800000">
            <a:off x="1879600" y="570547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8" name="Down Arrow 23"/>
          <p:cNvSpPr>
            <a:spLocks noChangeArrowheads="1"/>
          </p:cNvSpPr>
          <p:nvPr/>
        </p:nvSpPr>
        <p:spPr bwMode="auto">
          <a:xfrm rot="5400000">
            <a:off x="4064000" y="384492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9" name="Right Arrow 24"/>
          <p:cNvSpPr>
            <a:spLocks noChangeArrowheads="1"/>
          </p:cNvSpPr>
          <p:nvPr/>
        </p:nvSpPr>
        <p:spPr bwMode="auto">
          <a:xfrm rot="1600417">
            <a:off x="4041775" y="5594350"/>
            <a:ext cx="889000"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1760" name="Right Arrow 25"/>
          <p:cNvSpPr>
            <a:spLocks noChangeArrowheads="1"/>
          </p:cNvSpPr>
          <p:nvPr/>
        </p:nvSpPr>
        <p:spPr bwMode="auto">
          <a:xfrm rot="-5400000">
            <a:off x="5499100" y="5086350"/>
            <a:ext cx="889000"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1761" name="Right Arrow 27"/>
          <p:cNvSpPr>
            <a:spLocks noChangeArrowheads="1"/>
          </p:cNvSpPr>
          <p:nvPr/>
        </p:nvSpPr>
        <p:spPr bwMode="auto">
          <a:xfrm rot="-5400000">
            <a:off x="5539581" y="2939257"/>
            <a:ext cx="782637" cy="279400"/>
          </a:xfrm>
          <a:prstGeom prst="rightArrow">
            <a:avLst>
              <a:gd name="adj1" fmla="val 50000"/>
              <a:gd name="adj2" fmla="val 49967"/>
            </a:avLst>
          </a:prstGeom>
          <a:solidFill>
            <a:schemeClr val="bg2"/>
          </a:solidFill>
          <a:ln w="9525" algn="ctr">
            <a:solidFill>
              <a:schemeClr val="tx1"/>
            </a:solidFill>
            <a:round/>
            <a:headEnd/>
            <a:tailEnd/>
          </a:ln>
        </p:spPr>
        <p:txBody>
          <a:bodyPr/>
          <a:lstStyle/>
          <a:p>
            <a:endParaRPr lang="en-US"/>
          </a:p>
        </p:txBody>
      </p:sp>
      <p:sp>
        <p:nvSpPr>
          <p:cNvPr id="31762" name="Right Arrow 28"/>
          <p:cNvSpPr>
            <a:spLocks noChangeArrowheads="1"/>
          </p:cNvSpPr>
          <p:nvPr/>
        </p:nvSpPr>
        <p:spPr bwMode="auto">
          <a:xfrm rot="9308415" flipV="1">
            <a:off x="4083050" y="2454275"/>
            <a:ext cx="866775" cy="288925"/>
          </a:xfrm>
          <a:prstGeom prst="rightArrow">
            <a:avLst>
              <a:gd name="adj1" fmla="val 50000"/>
              <a:gd name="adj2" fmla="val 49847"/>
            </a:avLst>
          </a:prstGeom>
          <a:solidFill>
            <a:schemeClr val="bg2"/>
          </a:solidFill>
          <a:ln w="9525" algn="ctr">
            <a:solidFill>
              <a:schemeClr val="tx1"/>
            </a:solidFill>
            <a:round/>
            <a:headEnd/>
            <a:tailEnd/>
          </a:ln>
        </p:spPr>
        <p:txBody>
          <a:bodyPr/>
          <a:lstStyle/>
          <a:p>
            <a:endParaRPr lang="en-US"/>
          </a:p>
        </p:txBody>
      </p:sp>
      <p:sp>
        <p:nvSpPr>
          <p:cNvPr id="31763" name="TextBox 29"/>
          <p:cNvSpPr txBox="1">
            <a:spLocks noChangeArrowheads="1"/>
          </p:cNvSpPr>
          <p:nvPr/>
        </p:nvSpPr>
        <p:spPr bwMode="auto">
          <a:xfrm>
            <a:off x="6315586" y="5070475"/>
            <a:ext cx="2082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New technology/ demonstration /training</a:t>
            </a:r>
          </a:p>
        </p:txBody>
      </p:sp>
      <p:sp>
        <p:nvSpPr>
          <p:cNvPr id="31764" name="TextBox 30"/>
          <p:cNvSpPr txBox="1">
            <a:spLocks noChangeArrowheads="1"/>
          </p:cNvSpPr>
          <p:nvPr/>
        </p:nvSpPr>
        <p:spPr bwMode="auto">
          <a:xfrm>
            <a:off x="6083300" y="2828925"/>
            <a:ext cx="14859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Problem Identification/Research Need</a:t>
            </a:r>
          </a:p>
        </p:txBody>
      </p:sp>
      <p:sp>
        <p:nvSpPr>
          <p:cNvPr id="31765" name="TextBox 31"/>
          <p:cNvSpPr txBox="1">
            <a:spLocks noChangeArrowheads="1"/>
          </p:cNvSpPr>
          <p:nvPr/>
        </p:nvSpPr>
        <p:spPr bwMode="auto">
          <a:xfrm rot="-1545370">
            <a:off x="3676650" y="1660525"/>
            <a:ext cx="1219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Problem Prioritization and Approval</a:t>
            </a:r>
          </a:p>
        </p:txBody>
      </p:sp>
      <p:sp>
        <p:nvSpPr>
          <p:cNvPr id="31766" name="TextBox 32"/>
          <p:cNvSpPr txBox="1">
            <a:spLocks noChangeArrowheads="1"/>
          </p:cNvSpPr>
          <p:nvPr/>
        </p:nvSpPr>
        <p:spPr bwMode="auto">
          <a:xfrm>
            <a:off x="2038350" y="1660525"/>
            <a:ext cx="121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Basic Research</a:t>
            </a:r>
          </a:p>
        </p:txBody>
      </p:sp>
      <p:sp>
        <p:nvSpPr>
          <p:cNvPr id="31767" name="TextBox 33"/>
          <p:cNvSpPr txBox="1">
            <a:spLocks noChangeArrowheads="1"/>
          </p:cNvSpPr>
          <p:nvPr/>
        </p:nvSpPr>
        <p:spPr bwMode="auto">
          <a:xfrm>
            <a:off x="3905250" y="3443288"/>
            <a:ext cx="1035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Applied Research</a:t>
            </a:r>
          </a:p>
        </p:txBody>
      </p:sp>
      <p:sp>
        <p:nvSpPr>
          <p:cNvPr id="31768" name="TextBox 34"/>
          <p:cNvSpPr txBox="1">
            <a:spLocks noChangeArrowheads="1"/>
          </p:cNvSpPr>
          <p:nvPr/>
        </p:nvSpPr>
        <p:spPr bwMode="auto">
          <a:xfrm rot="1502852">
            <a:off x="4071938" y="5186363"/>
            <a:ext cx="12192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Product/</a:t>
            </a:r>
          </a:p>
          <a:p>
            <a:r>
              <a:rPr lang="en-US" sz="1400"/>
              <a:t>technology</a:t>
            </a:r>
          </a:p>
        </p:txBody>
      </p:sp>
      <p:sp>
        <p:nvSpPr>
          <p:cNvPr id="31769" name="TextBox 35"/>
          <p:cNvSpPr txBox="1">
            <a:spLocks noChangeArrowheads="1"/>
          </p:cNvSpPr>
          <p:nvPr/>
        </p:nvSpPr>
        <p:spPr bwMode="auto">
          <a:xfrm>
            <a:off x="2228850" y="5721350"/>
            <a:ext cx="144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Financial Support/Policy</a:t>
            </a:r>
          </a:p>
        </p:txBody>
      </p:sp>
      <p:sp>
        <p:nvSpPr>
          <p:cNvPr id="31770" name="TextBox 36"/>
          <p:cNvSpPr txBox="1">
            <a:spLocks noChangeArrowheads="1"/>
          </p:cNvSpPr>
          <p:nvPr/>
        </p:nvSpPr>
        <p:spPr bwMode="auto">
          <a:xfrm>
            <a:off x="2647950" y="3743325"/>
            <a:ext cx="1028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Industry</a:t>
            </a:r>
          </a:p>
        </p:txBody>
      </p:sp>
      <p:sp>
        <p:nvSpPr>
          <p:cNvPr id="30" name="TextBox 33"/>
          <p:cNvSpPr txBox="1">
            <a:spLocks noChangeArrowheads="1"/>
          </p:cNvSpPr>
          <p:nvPr/>
        </p:nvSpPr>
        <p:spPr bwMode="auto">
          <a:xfrm>
            <a:off x="3968750" y="4257675"/>
            <a:ext cx="10350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smtClean="0"/>
              <a:t>Research</a:t>
            </a:r>
          </a:p>
          <a:p>
            <a:r>
              <a:rPr lang="en-US" sz="1400" dirty="0" smtClean="0"/>
              <a:t>Funding</a:t>
            </a:r>
            <a:endParaRPr lang="en-US" sz="1400" dirty="0"/>
          </a:p>
        </p:txBody>
      </p:sp>
      <p:sp>
        <p:nvSpPr>
          <p:cNvPr id="31" name="Right Arrow 25"/>
          <p:cNvSpPr>
            <a:spLocks noChangeArrowheads="1"/>
          </p:cNvSpPr>
          <p:nvPr/>
        </p:nvSpPr>
        <p:spPr bwMode="auto">
          <a:xfrm rot="10800000">
            <a:off x="6687776" y="3908425"/>
            <a:ext cx="563924"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2" name="Rounded Rectangle 20"/>
          <p:cNvSpPr>
            <a:spLocks noChangeArrowheads="1"/>
          </p:cNvSpPr>
          <p:nvPr/>
        </p:nvSpPr>
        <p:spPr bwMode="auto">
          <a:xfrm>
            <a:off x="7483986" y="3743325"/>
            <a:ext cx="990600" cy="527050"/>
          </a:xfrm>
          <a:prstGeom prst="roundRect">
            <a:avLst>
              <a:gd name="adj" fmla="val 16667"/>
            </a:avLst>
          </a:prstGeom>
          <a:solidFill>
            <a:schemeClr val="accent1"/>
          </a:solidFill>
          <a:ln w="9525" algn="ctr">
            <a:solidFill>
              <a:schemeClr val="tx1"/>
            </a:solidFill>
            <a:round/>
            <a:headEnd/>
            <a:tailEnd/>
          </a:ln>
        </p:spPr>
        <p:txBody>
          <a:bodyPr/>
          <a:lstStyle/>
          <a:p>
            <a:pPr algn="ctr"/>
            <a:r>
              <a:rPr lang="en-US" dirty="0" smtClean="0"/>
              <a:t>Clients</a:t>
            </a:r>
            <a:endParaRPr lang="en-US" dirty="0"/>
          </a:p>
        </p:txBody>
      </p:sp>
      <p:sp>
        <p:nvSpPr>
          <p:cNvPr id="6" name="Rectangle 5"/>
          <p:cNvSpPr/>
          <p:nvPr/>
        </p:nvSpPr>
        <p:spPr>
          <a:xfrm>
            <a:off x="6687776" y="4207178"/>
            <a:ext cx="1024810" cy="600164"/>
          </a:xfrm>
          <a:prstGeom prst="rect">
            <a:avLst/>
          </a:prstGeom>
        </p:spPr>
        <p:txBody>
          <a:bodyPr wrap="square">
            <a:spAutoFit/>
          </a:bodyPr>
          <a:lstStyle/>
          <a:p>
            <a:r>
              <a:rPr lang="en-US" sz="1100" dirty="0" smtClean="0"/>
              <a:t>Need for new Technology/Method</a:t>
            </a:r>
            <a:endParaRPr lang="en-US" sz="1100" dirty="0"/>
          </a:p>
        </p:txBody>
      </p:sp>
    </p:spTree>
    <p:extLst>
      <p:ext uri="{BB962C8B-B14F-4D97-AF65-F5344CB8AC3E}">
        <p14:creationId xmlns:p14="http://schemas.microsoft.com/office/powerpoint/2010/main" val="35661606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228600"/>
            <a:ext cx="8229600" cy="407988"/>
          </a:xfrm>
        </p:spPr>
        <p:txBody>
          <a:bodyPr>
            <a:normAutofit fontScale="90000"/>
          </a:bodyPr>
          <a:lstStyle/>
          <a:p>
            <a:pPr eaLnBrk="1" fontAlgn="auto" hangingPunct="1">
              <a:spcAft>
                <a:spcPts val="0"/>
              </a:spcAft>
              <a:defRPr/>
            </a:pPr>
            <a:r>
              <a:rPr lang="en-US" sz="4000" smtClean="0"/>
              <a:t>Final- My personal comments </a:t>
            </a:r>
          </a:p>
        </p:txBody>
      </p:sp>
      <p:sp>
        <p:nvSpPr>
          <p:cNvPr id="309251" name="Rectangle 3"/>
          <p:cNvSpPr>
            <a:spLocks noGrp="1" noChangeArrowheads="1"/>
          </p:cNvSpPr>
          <p:nvPr>
            <p:ph type="body" idx="1"/>
          </p:nvPr>
        </p:nvSpPr>
        <p:spPr>
          <a:xfrm>
            <a:off x="228600" y="1828800"/>
            <a:ext cx="8686800" cy="4302125"/>
          </a:xfrm>
        </p:spPr>
        <p:txBody>
          <a:bodyPr>
            <a:normAutofit fontScale="85000" lnSpcReduction="10000"/>
          </a:bodyPr>
          <a:lstStyle/>
          <a:p>
            <a:pPr marL="274320" indent="-274320" eaLnBrk="1" fontAlgn="auto" hangingPunct="1">
              <a:spcAft>
                <a:spcPts val="0"/>
              </a:spcAft>
              <a:buFont typeface="Wingdings 2"/>
              <a:buChar char=""/>
              <a:defRPr/>
            </a:pPr>
            <a:r>
              <a:rPr lang="en-US" sz="2800" dirty="0" smtClean="0"/>
              <a:t>Having stated your research problem and creating confusion in your mind, you will try to find some path, thorough literature review, which will help you to find the gap and methodology for addressing your problem. </a:t>
            </a:r>
          </a:p>
          <a:p>
            <a:pPr marL="274320" indent="-274320" eaLnBrk="1" fontAlgn="auto" hangingPunct="1">
              <a:spcAft>
                <a:spcPts val="0"/>
              </a:spcAft>
              <a:buFont typeface="Wingdings 2"/>
              <a:buChar char=""/>
              <a:defRPr/>
            </a:pPr>
            <a:r>
              <a:rPr lang="en-US" sz="2800" dirty="0" smtClean="0"/>
              <a:t>From the primary data of your interest, you would try  to create new information and knowledge to validate or otherwise your objectives and hypothesis. </a:t>
            </a:r>
          </a:p>
          <a:p>
            <a:pPr marL="274320" indent="-274320" eaLnBrk="1" fontAlgn="auto" hangingPunct="1">
              <a:spcAft>
                <a:spcPts val="0"/>
              </a:spcAft>
              <a:buFont typeface="Wingdings 2"/>
              <a:buChar char=""/>
              <a:defRPr/>
            </a:pPr>
            <a:r>
              <a:rPr lang="en-US" sz="2800" dirty="0" smtClean="0"/>
              <a:t>Through your research report  you would present your work as dispassionate document, inciting the  reader for more curiosity.</a:t>
            </a:r>
          </a:p>
          <a:p>
            <a:pPr marL="521208" lvl="1" eaLnBrk="1" fontAlgn="auto" hangingPunct="1">
              <a:spcAft>
                <a:spcPts val="0"/>
              </a:spcAft>
              <a:buClr>
                <a:schemeClr val="accent4"/>
              </a:buClr>
              <a:buFont typeface="Wingdings 2"/>
              <a:buChar char=""/>
              <a:defRPr/>
            </a:pPr>
            <a:r>
              <a:rPr lang="en-US" sz="2400" dirty="0" smtClean="0">
                <a:solidFill>
                  <a:schemeClr val="tx1">
                    <a:tint val="85000"/>
                  </a:schemeClr>
                </a:solidFill>
              </a:rPr>
              <a:t>There is nothing more interesting and fascinating than research. </a:t>
            </a:r>
          </a:p>
        </p:txBody>
      </p:sp>
      <p:sp>
        <p:nvSpPr>
          <p:cNvPr id="23556" name="Rectangle 3"/>
          <p:cNvSpPr>
            <a:spLocks noChangeArrowheads="1"/>
          </p:cNvSpPr>
          <p:nvPr/>
        </p:nvSpPr>
        <p:spPr bwMode="auto">
          <a:xfrm>
            <a:off x="9780588" y="-5016500"/>
            <a:ext cx="2286000" cy="169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333333"/>
                </a:solidFill>
                <a:hlinkClick r:id="rId3"/>
              </a:rPr>
              <a:t/>
            </a:r>
            <a:br>
              <a:rPr lang="en-US" altLang="en-US">
                <a:solidFill>
                  <a:srgbClr val="333333"/>
                </a:solidFill>
                <a:hlinkClick r:id="rId3"/>
              </a:rPr>
            </a:br>
            <a:r>
              <a:rPr lang="en-US" altLang="en-US">
                <a:solidFill>
                  <a:srgbClr val="333333"/>
                </a:solidFill>
                <a:hlinkClick r:id="rId3"/>
              </a:rPr>
              <a:t>Awesome Videos</a:t>
            </a:r>
            <a:endParaRPr lang="en-US" altLang="en-US">
              <a:solidFill>
                <a:srgbClr val="333333"/>
              </a:solidFill>
            </a:endParaRPr>
          </a:p>
          <a:p>
            <a:pPr eaLnBrk="1" hangingPunct="1"/>
            <a:r>
              <a:rPr lang="en-US" altLang="en-US">
                <a:solidFill>
                  <a:srgbClr val="7F7F7F"/>
                </a:solidFill>
                <a:hlinkClick r:id="rId4"/>
              </a:rPr>
              <a:t>1,072 videos </a:t>
            </a:r>
            <a:r>
              <a:rPr lang="en-US" altLang="en-US">
                <a:solidFill>
                  <a:srgbClr val="7F7F7F"/>
                </a:solidFill>
                <a:hlinkClick r:id="rId5"/>
              </a:rPr>
              <a:t>0 playlists </a:t>
            </a:r>
            <a:r>
              <a:rPr lang="en-US" altLang="en-US">
                <a:solidFill>
                  <a:srgbClr val="7F7F7F"/>
                </a:solidFill>
              </a:rPr>
              <a:t>24,130,847 views</a:t>
            </a:r>
          </a:p>
          <a:p>
            <a:pPr eaLnBrk="1" hangingPunct="1"/>
            <a:r>
              <a:rPr lang="en-US" altLang="en-US">
                <a:solidFill>
                  <a:srgbClr val="333333"/>
                </a:solidFill>
              </a:rPr>
              <a:t>Follow 562</a:t>
            </a:r>
          </a:p>
          <a:p>
            <a:pPr eaLnBrk="1" hangingPunct="1"/>
            <a:r>
              <a:rPr lang="en-US" altLang="en-US">
                <a:solidFill>
                  <a:srgbClr val="666666"/>
                </a:solidFill>
                <a:hlinkClick r:id="rId3"/>
              </a:rPr>
              <a:t>Go to channel page</a:t>
            </a:r>
            <a:endParaRPr lang="en-US" altLang="en-US">
              <a:solidFill>
                <a:srgbClr val="333333"/>
              </a:solidFill>
            </a:endParaRPr>
          </a:p>
          <a:p>
            <a:pPr eaLnBrk="1" hangingPunct="1"/>
            <a:r>
              <a:rPr lang="en-US" altLang="en-US">
                <a:solidFill>
                  <a:srgbClr val="222222"/>
                </a:solidFill>
                <a:hlinkClick r:id="rId6" tooltip="Home"/>
              </a:rPr>
              <a:t>Dailymotion</a:t>
            </a:r>
            <a:endParaRPr lang="en-US" altLang="en-US"/>
          </a:p>
          <a:p>
            <a:pPr eaLnBrk="1" hangingPunct="1">
              <a:buFont typeface="Arial" panose="020B0604020202020204" pitchFamily="34" charset="0"/>
              <a:buChar char="•"/>
            </a:pPr>
            <a:r>
              <a:rPr lang="en-US" altLang="en-US">
                <a:solidFill>
                  <a:srgbClr val="FFFFFF"/>
                </a:solidFill>
                <a:hlinkClick r:id="rId7" tooltip="Browse"/>
              </a:rPr>
              <a:t>Browse</a:t>
            </a:r>
            <a:endParaRPr lang="en-US" altLang="en-US"/>
          </a:p>
          <a:p>
            <a:pPr eaLnBrk="1" hangingPunct="1">
              <a:buFont typeface="Arial" panose="020B0604020202020204" pitchFamily="34" charset="0"/>
              <a:buChar char="•"/>
            </a:pPr>
            <a:r>
              <a:rPr lang="en-US" altLang="en-US">
                <a:solidFill>
                  <a:srgbClr val="FFFFFF"/>
                </a:solidFill>
                <a:hlinkClick r:id="rId8" tooltip="Upload a Video"/>
              </a:rPr>
              <a:t>Upload a Video</a:t>
            </a:r>
            <a:endParaRPr lang="en-US" altLang="en-US"/>
          </a:p>
          <a:p>
            <a:pPr eaLnBrk="1" hangingPunct="1"/>
            <a:r>
              <a:rPr lang="en-US" altLang="en-US">
                <a:solidFill>
                  <a:srgbClr val="FFFFFF"/>
                </a:solidFill>
                <a:hlinkClick r:id="rId9"/>
              </a:rPr>
              <a:t>Sign in</a:t>
            </a:r>
            <a:endParaRPr lang="en-US" altLang="en-US"/>
          </a:p>
          <a:p>
            <a:pPr eaLnBrk="1" hangingPunct="1"/>
            <a:r>
              <a:rPr lang="en-US" altLang="en-US"/>
              <a:t>Baba Jee Is Crossing His Limits</a:t>
            </a:r>
          </a:p>
          <a:p>
            <a:pPr eaLnBrk="1" hangingPunct="1"/>
            <a:r>
              <a:rPr lang="en-US" altLang="en-US">
                <a:solidFill>
                  <a:srgbClr val="7F7F7F"/>
                </a:solidFill>
              </a:rPr>
              <a:t>by </a:t>
            </a:r>
            <a:r>
              <a:rPr lang="en-US" altLang="en-US">
                <a:solidFill>
                  <a:srgbClr val="222222"/>
                </a:solidFill>
                <a:hlinkClick r:id="rId10"/>
              </a:rPr>
              <a:t>sachjankargeo</a:t>
            </a:r>
            <a:endParaRPr lang="en-US" altLang="en-US">
              <a:solidFill>
                <a:srgbClr val="7F7F7F"/>
              </a:solidFill>
            </a:endParaRPr>
          </a:p>
          <a:p>
            <a:pPr eaLnBrk="1" hangingPunct="1"/>
            <a:r>
              <a:rPr lang="en-US" altLang="en-US">
                <a:solidFill>
                  <a:srgbClr val="7F7F7F"/>
                </a:solidFill>
              </a:rPr>
              <a:t>Follow </a:t>
            </a:r>
            <a:r>
              <a:rPr lang="en-US" altLang="en-US">
                <a:solidFill>
                  <a:srgbClr val="333333"/>
                </a:solidFill>
              </a:rPr>
              <a:t>92</a:t>
            </a:r>
            <a:endParaRPr lang="en-US" altLang="en-US">
              <a:solidFill>
                <a:srgbClr val="7F7F7F"/>
              </a:solidFill>
            </a:endParaRPr>
          </a:p>
          <a:p>
            <a:pPr algn="r" eaLnBrk="1" hangingPunct="1"/>
            <a:r>
              <a:rPr lang="en-US" altLang="en-US">
                <a:solidFill>
                  <a:srgbClr val="222222"/>
                </a:solidFill>
              </a:rPr>
              <a:t>52,036 views</a:t>
            </a:r>
          </a:p>
          <a:p>
            <a:pPr eaLnBrk="1" hangingPunct="1"/>
            <a:r>
              <a:rPr lang="en-US" altLang="en-US"/>
              <a:t>  </a:t>
            </a:r>
          </a:p>
          <a:p>
            <a:pPr eaLnBrk="1" hangingPunct="1">
              <a:buFont typeface="Arial" panose="020B0604020202020204" pitchFamily="34" charset="0"/>
              <a:buChar char="•"/>
            </a:pPr>
            <a:r>
              <a:rPr lang="en-US" altLang="en-US">
                <a:solidFill>
                  <a:srgbClr val="0079B8"/>
                </a:solidFill>
                <a:hlinkClick r:id="rId11"/>
              </a:rPr>
              <a:t>About</a:t>
            </a:r>
            <a:endParaRPr lang="en-US" altLang="en-US"/>
          </a:p>
          <a:p>
            <a:pPr eaLnBrk="1" hangingPunct="1">
              <a:buFont typeface="Arial" panose="020B0604020202020204" pitchFamily="34" charset="0"/>
              <a:buChar char="•"/>
            </a:pPr>
            <a:r>
              <a:rPr lang="en-US" altLang="en-US">
                <a:solidFill>
                  <a:srgbClr val="7F7F7F"/>
                </a:solidFill>
                <a:hlinkClick r:id="rId11"/>
              </a:rPr>
              <a:t>Export</a:t>
            </a:r>
            <a:endParaRPr lang="en-US" altLang="en-US"/>
          </a:p>
          <a:p>
            <a:pPr eaLnBrk="1" hangingPunct="1">
              <a:buFont typeface="Arial" panose="020B0604020202020204" pitchFamily="34" charset="0"/>
              <a:buChar char="•"/>
            </a:pPr>
            <a:r>
              <a:rPr lang="en-US" altLang="en-US">
                <a:solidFill>
                  <a:srgbClr val="7F7F7F"/>
                </a:solidFill>
                <a:hlinkClick r:id="rId11"/>
              </a:rPr>
              <a:t>Add to</a:t>
            </a:r>
            <a:endParaRPr lang="en-US" altLang="en-US"/>
          </a:p>
          <a:p>
            <a:pPr eaLnBrk="1" hangingPunct="1"/>
            <a:r>
              <a:rPr lang="en-US" altLang="en-US" i="1"/>
              <a:t>No description have been posted yet.</a:t>
            </a:r>
            <a:endParaRPr lang="en-US" altLang="en-US"/>
          </a:p>
          <a:p>
            <a:pPr eaLnBrk="1" hangingPunct="1">
              <a:buFont typeface="Arial" panose="020B0604020202020204" pitchFamily="34" charset="0"/>
              <a:buChar char="•"/>
            </a:pPr>
            <a:r>
              <a:rPr lang="en-US" altLang="en-US">
                <a:solidFill>
                  <a:srgbClr val="7F7F7F"/>
                </a:solidFill>
              </a:rPr>
              <a:t>Publication date : 03/18/2014</a:t>
            </a:r>
          </a:p>
          <a:p>
            <a:pPr eaLnBrk="1" hangingPunct="1">
              <a:buFont typeface="Arial" panose="020B0604020202020204" pitchFamily="34" charset="0"/>
              <a:buChar char="•"/>
            </a:pPr>
            <a:r>
              <a:rPr lang="en-US" altLang="en-US">
                <a:solidFill>
                  <a:srgbClr val="7F7F7F"/>
                </a:solidFill>
              </a:rPr>
              <a:t>Duration : 02:05</a:t>
            </a:r>
          </a:p>
          <a:p>
            <a:pPr eaLnBrk="1" hangingPunct="1">
              <a:buFont typeface="Arial" panose="020B0604020202020204" pitchFamily="34" charset="0"/>
              <a:buChar char="•"/>
            </a:pPr>
            <a:r>
              <a:rPr lang="en-US" altLang="en-US">
                <a:solidFill>
                  <a:srgbClr val="7F7F7F"/>
                </a:solidFill>
              </a:rPr>
              <a:t>Category : </a:t>
            </a:r>
            <a:r>
              <a:rPr lang="en-US" altLang="en-US">
                <a:solidFill>
                  <a:srgbClr val="222222"/>
                </a:solidFill>
                <a:hlinkClick r:id="rId12" tooltip="Lifestyle"/>
              </a:rPr>
              <a:t>Lifestyle</a:t>
            </a:r>
            <a:endParaRPr lang="en-US" altLang="en-US">
              <a:solidFill>
                <a:srgbClr val="7F7F7F"/>
              </a:solidFill>
            </a:endParaRPr>
          </a:p>
          <a:p>
            <a:pPr eaLnBrk="1" hangingPunct="1"/>
            <a:r>
              <a:rPr lang="en-US" altLang="en-US" b="1">
                <a:solidFill>
                  <a:srgbClr val="222222"/>
                </a:solidFill>
                <a:hlinkClick r:id="rId13"/>
              </a:rPr>
              <a:t>1 comment</a:t>
            </a:r>
            <a:endParaRPr lang="en-US" altLang="en-US" b="1"/>
          </a:p>
          <a:p>
            <a:pPr eaLnBrk="1" hangingPunct="1"/>
            <a:r>
              <a:rPr lang="en-US" altLang="en-US"/>
              <a:t>lakh di lanat he baba tere te or as randi te</a:t>
            </a:r>
          </a:p>
          <a:p>
            <a:pPr eaLnBrk="1" hangingPunct="1"/>
            <a:r>
              <a:rPr lang="en-US" altLang="en-US">
                <a:solidFill>
                  <a:srgbClr val="7F7F7F"/>
                </a:solidFill>
              </a:rPr>
              <a:t>By </a:t>
            </a:r>
            <a:r>
              <a:rPr lang="en-US" altLang="en-US">
                <a:solidFill>
                  <a:srgbClr val="222222"/>
                </a:solidFill>
                <a:hlinkClick r:id="rId14"/>
              </a:rPr>
              <a:t>Muhammad Nisar</a:t>
            </a:r>
            <a:r>
              <a:rPr lang="en-US" altLang="en-US">
                <a:solidFill>
                  <a:srgbClr val="7F7F7F"/>
                </a:solidFill>
              </a:rPr>
              <a:t>Last week</a:t>
            </a:r>
          </a:p>
          <a:p>
            <a:pPr eaLnBrk="1" hangingPunct="1"/>
            <a:r>
              <a:rPr lang="en-US" altLang="en-US" b="1">
                <a:solidFill>
                  <a:srgbClr val="222222"/>
                </a:solidFill>
                <a:hlinkClick r:id="rId15"/>
              </a:rPr>
              <a:t>More videos from sachjankargeo</a:t>
            </a:r>
            <a:endParaRPr lang="en-US" altLang="en-US" b="1"/>
          </a:p>
          <a:p>
            <a:pPr algn="ctr" eaLnBrk="1" hangingPunct="1"/>
            <a:r>
              <a:rPr lang="en-US" altLang="en-US">
                <a:solidFill>
                  <a:srgbClr val="FFFFFF"/>
                </a:solidFill>
              </a:rPr>
              <a:t>04:46</a:t>
            </a:r>
          </a:p>
          <a:p>
            <a:pPr eaLnBrk="1" hangingPunct="1"/>
            <a:r>
              <a:rPr lang="en-US" altLang="en-US">
                <a:solidFill>
                  <a:srgbClr val="965C9E"/>
                </a:solidFill>
                <a:hlinkClick r:id="rId16"/>
              </a:rPr>
              <a:t>Respect Your Parents Awesome Performance By Indian Com...</a:t>
            </a:r>
            <a:endParaRPr lang="en-US" altLang="en-US"/>
          </a:p>
          <a:p>
            <a:pPr algn="ctr" eaLnBrk="1" hangingPunct="1"/>
            <a:r>
              <a:rPr lang="en-US" altLang="en-US">
                <a:solidFill>
                  <a:srgbClr val="FFFFFF"/>
                </a:solidFill>
              </a:rPr>
              <a:t>00:57</a:t>
            </a:r>
          </a:p>
          <a:p>
            <a:pPr eaLnBrk="1" hangingPunct="1"/>
            <a:r>
              <a:rPr lang="en-US" altLang="en-US">
                <a:solidFill>
                  <a:srgbClr val="965C9E"/>
                </a:solidFill>
                <a:hlinkClick r:id="rId17"/>
              </a:rPr>
              <a:t>This Young Lady Doctor Gone Crazy</a:t>
            </a:r>
            <a:endParaRPr lang="en-US" altLang="en-US"/>
          </a:p>
          <a:p>
            <a:pPr algn="ctr" eaLnBrk="1" hangingPunct="1"/>
            <a:r>
              <a:rPr lang="en-US" altLang="en-US">
                <a:solidFill>
                  <a:srgbClr val="FFFFFF"/>
                </a:solidFill>
              </a:rPr>
              <a:t>02:42</a:t>
            </a:r>
          </a:p>
          <a:p>
            <a:pPr eaLnBrk="1" hangingPunct="1"/>
            <a:r>
              <a:rPr lang="en-US" altLang="en-US">
                <a:solidFill>
                  <a:srgbClr val="965C9E"/>
                </a:solidFill>
                <a:hlinkClick r:id="rId18"/>
              </a:rPr>
              <a:t>Scariest Movie Ever Of 2 Minuets British Newspaper</a:t>
            </a:r>
            <a:endParaRPr lang="en-US" altLang="en-US"/>
          </a:p>
          <a:p>
            <a:pPr algn="ctr" eaLnBrk="1" hangingPunct="1"/>
            <a:r>
              <a:rPr lang="en-US" altLang="en-US">
                <a:solidFill>
                  <a:srgbClr val="FFFFFF"/>
                </a:solidFill>
              </a:rPr>
              <a:t>01:37</a:t>
            </a:r>
          </a:p>
          <a:p>
            <a:pPr eaLnBrk="1" hangingPunct="1"/>
            <a:r>
              <a:rPr lang="en-US" altLang="en-US">
                <a:solidFill>
                  <a:srgbClr val="965C9E"/>
                </a:solidFill>
                <a:hlinkClick r:id="rId19"/>
              </a:rPr>
              <a:t>Extremely Vulgar Talks in Live Morning Show Shame On U...</a:t>
            </a:r>
            <a:endParaRPr lang="en-US" altLang="en-US"/>
          </a:p>
          <a:p>
            <a:pPr algn="ctr" eaLnBrk="1" hangingPunct="1"/>
            <a:r>
              <a:rPr lang="en-US" altLang="en-US">
                <a:solidFill>
                  <a:srgbClr val="FFFFFF"/>
                </a:solidFill>
              </a:rPr>
              <a:t>01:37</a:t>
            </a:r>
          </a:p>
          <a:p>
            <a:pPr eaLnBrk="1" hangingPunct="1"/>
            <a:r>
              <a:rPr lang="en-US" altLang="en-US">
                <a:solidFill>
                  <a:srgbClr val="965C9E"/>
                </a:solidFill>
                <a:hlinkClick r:id="rId20"/>
              </a:rPr>
              <a:t>Extremely Vulgar Talks in Live Morning Show Shame On U...</a:t>
            </a:r>
            <a:endParaRPr lang="en-US" altLang="en-US"/>
          </a:p>
          <a:p>
            <a:pPr algn="ctr" eaLnBrk="1" hangingPunct="1"/>
            <a:r>
              <a:rPr lang="en-US" altLang="en-US">
                <a:solidFill>
                  <a:srgbClr val="FFFFFF"/>
                </a:solidFill>
              </a:rPr>
              <a:t>03:09</a:t>
            </a:r>
          </a:p>
          <a:p>
            <a:pPr eaLnBrk="1" hangingPunct="1"/>
            <a:r>
              <a:rPr lang="en-US" altLang="en-US">
                <a:solidFill>
                  <a:srgbClr val="965C9E"/>
                </a:solidFill>
                <a:hlinkClick r:id="rId21"/>
              </a:rPr>
              <a:t>How A Bullet Works</a:t>
            </a:r>
            <a:endParaRPr lang="en-US" altLang="en-US"/>
          </a:p>
          <a:p>
            <a:pPr eaLnBrk="1" hangingPunct="1"/>
            <a:r>
              <a:rPr lang="en-US" altLang="en-US" b="1">
                <a:solidFill>
                  <a:srgbClr val="222222"/>
                </a:solidFill>
                <a:hlinkClick r:id="rId15" tooltip="See next videos »"/>
              </a:rPr>
              <a:t>More videos</a:t>
            </a:r>
            <a:endParaRPr lang="en-US" altLang="en-US"/>
          </a:p>
          <a:p>
            <a:pPr eaLnBrk="1" hangingPunct="1"/>
            <a:r>
              <a:rPr lang="en-US" altLang="en-US">
                <a:solidFill>
                  <a:srgbClr val="965C9E"/>
                </a:solidFill>
                <a:hlinkClick r:id="rId22" tooltip="Shame on This Old Man"/>
              </a:rPr>
              <a:t/>
            </a:r>
            <a:br>
              <a:rPr lang="en-US" altLang="en-US">
                <a:solidFill>
                  <a:srgbClr val="965C9E"/>
                </a:solidFill>
                <a:hlinkClick r:id="rId22" tooltip="Shame on This Old Man"/>
              </a:rPr>
            </a:br>
            <a:endParaRPr lang="en-US" altLang="en-US"/>
          </a:p>
        </p:txBody>
      </p:sp>
    </p:spTree>
    <p:extLst>
      <p:ext uri="{BB962C8B-B14F-4D97-AF65-F5344CB8AC3E}">
        <p14:creationId xmlns:p14="http://schemas.microsoft.com/office/powerpoint/2010/main" val="1101724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j0234752[1]"/>
          <p:cNvPicPr>
            <a:picLocks noGrp="1" noChangeAspect="1" noChangeArrowheads="1" noCrop="1"/>
          </p:cNvPicPr>
          <p:nvPr>
            <p:ph idx="1"/>
          </p:nvPr>
        </p:nvPicPr>
        <p:blipFill>
          <a:blip r:embed="rId3" cstate="print"/>
          <a:srcRect/>
          <a:stretch>
            <a:fillRect/>
          </a:stretch>
        </p:blipFill>
        <p:spPr>
          <a:xfrm>
            <a:off x="3282950" y="2447925"/>
            <a:ext cx="2797175" cy="3124200"/>
          </a:xfrm>
          <a:noFill/>
        </p:spPr>
      </p:pic>
      <p:sp>
        <p:nvSpPr>
          <p:cNvPr id="3" name="Slide Number Placeholder 2"/>
          <p:cNvSpPr>
            <a:spLocks noGrp="1"/>
          </p:cNvSpPr>
          <p:nvPr>
            <p:ph type="sldNum" sz="quarter" idx="12"/>
          </p:nvPr>
        </p:nvSpPr>
        <p:spPr/>
        <p:txBody>
          <a:bodyPr/>
          <a:lstStyle/>
          <a:p>
            <a:fld id="{C097C325-D489-406E-A293-BDF759B1C73A}" type="slidenum">
              <a:rPr lang="en-US" smtClean="0"/>
              <a:pPr/>
              <a:t>55</a:t>
            </a:fld>
            <a:endParaRPr lang="en-US"/>
          </a:p>
        </p:txBody>
      </p:sp>
      <p:sp>
        <p:nvSpPr>
          <p:cNvPr id="49154" name="Rectangle 2"/>
          <p:cNvSpPr>
            <a:spLocks noGrp="1" noChangeArrowheads="1"/>
          </p:cNvSpPr>
          <p:nvPr>
            <p:ph type="title"/>
          </p:nvPr>
        </p:nvSpPr>
        <p:spPr/>
        <p:txBody>
          <a:bodyPr/>
          <a:lstStyle/>
          <a:p>
            <a:pPr algn="ctr" eaLnBrk="1" hangingPunct="1"/>
            <a:r>
              <a:rPr lang="en-US" altLang="ko-KR" sz="5400" dirty="0" smtClean="0">
                <a:ea typeface="굴림" pitchFamily="34" charset="-127"/>
              </a:rPr>
              <a:t>Questions/Queries?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533400"/>
          </a:xfrm>
        </p:spPr>
        <p:txBody>
          <a:bodyPr/>
          <a:lstStyle/>
          <a:p>
            <a:r>
              <a:rPr lang="en-US" altLang="en-US" smtClean="0"/>
              <a:t>Some quotes about Plagiarism </a:t>
            </a:r>
          </a:p>
        </p:txBody>
      </p:sp>
      <p:sp>
        <p:nvSpPr>
          <p:cNvPr id="3" name="Content Placeholder 2"/>
          <p:cNvSpPr>
            <a:spLocks noGrp="1"/>
          </p:cNvSpPr>
          <p:nvPr>
            <p:ph idx="1"/>
          </p:nvPr>
        </p:nvSpPr>
        <p:spPr>
          <a:xfrm>
            <a:off x="304800" y="1600200"/>
            <a:ext cx="8839200" cy="5257800"/>
          </a:xfrm>
        </p:spPr>
        <p:txBody>
          <a:bodyPr>
            <a:noAutofit/>
          </a:bodyPr>
          <a:lstStyle/>
          <a:p>
            <a:pPr>
              <a:defRPr/>
            </a:pPr>
            <a:r>
              <a:rPr lang="en-US" sz="2400" dirty="0" smtClean="0">
                <a:solidFill>
                  <a:schemeClr val="tx1">
                    <a:lumMod val="95000"/>
                    <a:lumOff val="5000"/>
                  </a:schemeClr>
                </a:solidFill>
              </a:rPr>
              <a:t>“Anticipatory plagiarism occurs when someone steals your original idea and publishes it a hundred years before you were born.” ― </a:t>
            </a:r>
            <a:r>
              <a:rPr lang="en-US" sz="2400" dirty="0" smtClean="0">
                <a:solidFill>
                  <a:srgbClr val="0070C0"/>
                </a:solidFill>
              </a:rPr>
              <a:t>Robert K. Merton </a:t>
            </a:r>
          </a:p>
          <a:p>
            <a:pPr>
              <a:defRPr/>
            </a:pPr>
            <a:r>
              <a:rPr lang="en-US" sz="2400" dirty="0" smtClean="0">
                <a:solidFill>
                  <a:schemeClr val="tx1">
                    <a:lumMod val="95000"/>
                    <a:lumOff val="5000"/>
                  </a:schemeClr>
                </a:solidFill>
              </a:rPr>
              <a:t>“Originality is undetected plagiarism”. William Ralph</a:t>
            </a:r>
          </a:p>
          <a:p>
            <a:pPr>
              <a:defRPr/>
            </a:pPr>
            <a:r>
              <a:rPr lang="en-US" sz="2400" dirty="0" smtClean="0">
                <a:solidFill>
                  <a:schemeClr val="tx1">
                    <a:lumMod val="95000"/>
                    <a:lumOff val="5000"/>
                  </a:schemeClr>
                </a:solidFill>
              </a:rPr>
              <a:t>Certainly the plagiarism, and dealing with the fallout of it, was the most difficult thing I've ever faced since I started writing. </a:t>
            </a:r>
            <a:r>
              <a:rPr lang="en-US" sz="2400" dirty="0" smtClean="0">
                <a:solidFill>
                  <a:srgbClr val="0070C0"/>
                </a:solidFill>
              </a:rPr>
              <a:t>Nora Roberts </a:t>
            </a:r>
          </a:p>
          <a:p>
            <a:pPr>
              <a:defRPr/>
            </a:pPr>
            <a:r>
              <a:rPr lang="en-US" sz="2400" b="1" dirty="0" smtClean="0">
                <a:solidFill>
                  <a:schemeClr val="tx1">
                    <a:lumMod val="95000"/>
                    <a:lumOff val="5000"/>
                  </a:schemeClr>
                </a:solidFill>
              </a:rPr>
              <a:t>The only 'ism' Hollywood believes in is plagiarism.</a:t>
            </a:r>
            <a:r>
              <a:rPr lang="en-US" sz="2400" dirty="0" smtClean="0">
                <a:solidFill>
                  <a:schemeClr val="tx1">
                    <a:lumMod val="95000"/>
                    <a:lumOff val="5000"/>
                  </a:schemeClr>
                </a:solidFill>
              </a:rPr>
              <a:t> </a:t>
            </a:r>
            <a:r>
              <a:rPr lang="en-US" sz="2400" dirty="0" smtClean="0">
                <a:solidFill>
                  <a:srgbClr val="0070C0"/>
                </a:solidFill>
              </a:rPr>
              <a:t>Dorothy Parker</a:t>
            </a:r>
            <a:endParaRPr lang="en-US" sz="2400" b="1" dirty="0" smtClean="0">
              <a:solidFill>
                <a:schemeClr val="tx1">
                  <a:lumMod val="95000"/>
                  <a:lumOff val="5000"/>
                </a:schemeClr>
              </a:solidFill>
            </a:endParaRPr>
          </a:p>
          <a:p>
            <a:pPr>
              <a:defRPr/>
            </a:pPr>
            <a:r>
              <a:rPr lang="en-US" sz="2400" dirty="0" smtClean="0">
                <a:solidFill>
                  <a:schemeClr val="tx1">
                    <a:lumMod val="95000"/>
                    <a:lumOff val="5000"/>
                  </a:schemeClr>
                </a:solidFill>
              </a:rPr>
              <a:t>The secret to creativity is knowing how to hide your sources. </a:t>
            </a:r>
            <a:r>
              <a:rPr lang="en-US" sz="2400" dirty="0" smtClean="0">
                <a:solidFill>
                  <a:srgbClr val="0070C0"/>
                </a:solidFill>
              </a:rPr>
              <a:t>Albert Einstein</a:t>
            </a:r>
            <a:endParaRPr lang="en-US" sz="2400" b="1" dirty="0" smtClean="0">
              <a:solidFill>
                <a:srgbClr val="0070C0"/>
              </a:solidFill>
            </a:endParaRPr>
          </a:p>
          <a:p>
            <a:pPr>
              <a:buFont typeface="Wingdings" panose="05000000000000000000" pitchFamily="2" charset="2"/>
              <a:buNone/>
              <a:defRPr/>
            </a:pPr>
            <a:r>
              <a:rPr lang="en-US" sz="2400" dirty="0" smtClean="0">
                <a:solidFill>
                  <a:schemeClr val="tx1">
                    <a:lumMod val="95000"/>
                    <a:lumOff val="5000"/>
                  </a:schemeClr>
                </a:solidFill>
              </a:rPr>
              <a:t>						</a:t>
            </a:r>
          </a:p>
          <a:p>
            <a:pPr>
              <a:buFont typeface="Wingdings" panose="05000000000000000000" pitchFamily="2" charset="2"/>
              <a:buNone/>
              <a:defRPr/>
            </a:pP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en-US" sz="2400" dirty="0" smtClean="0">
                <a:solidFill>
                  <a:schemeClr val="tx1">
                    <a:lumMod val="95000"/>
                    <a:lumOff val="5000"/>
                  </a:schemeClr>
                </a:solidFill>
              </a:rPr>
              <a:t/>
            </a:r>
            <a:br>
              <a:rPr lang="en-US" sz="2400" dirty="0" smtClean="0">
                <a:solidFill>
                  <a:schemeClr val="tx1">
                    <a:lumMod val="95000"/>
                    <a:lumOff val="5000"/>
                  </a:schemeClr>
                </a:solidFill>
              </a:rPr>
            </a:br>
            <a:endParaRPr lang="en-US" sz="2400" dirty="0">
              <a:solidFill>
                <a:schemeClr val="tx1">
                  <a:lumMod val="95000"/>
                  <a:lumOff val="5000"/>
                </a:schemeClr>
              </a:solidFill>
            </a:endParaRPr>
          </a:p>
        </p:txBody>
      </p:sp>
    </p:spTree>
    <p:extLst>
      <p:ext uri="{BB962C8B-B14F-4D97-AF65-F5344CB8AC3E}">
        <p14:creationId xmlns:p14="http://schemas.microsoft.com/office/powerpoint/2010/main" val="234446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a:xfrm>
            <a:off x="228600" y="1905000"/>
            <a:ext cx="8229600" cy="4419600"/>
          </a:xfrm>
        </p:spPr>
        <p:txBody>
          <a:bodyPr>
            <a:normAutofit/>
          </a:bodyPr>
          <a:lstStyle/>
          <a:p>
            <a:pPr eaLnBrk="1" hangingPunct="1">
              <a:lnSpc>
                <a:spcPct val="130000"/>
              </a:lnSpc>
              <a:spcBef>
                <a:spcPct val="80000"/>
              </a:spcBef>
              <a:defRPr/>
            </a:pPr>
            <a:r>
              <a:rPr lang="en-US" sz="2400" dirty="0" smtClean="0"/>
              <a:t>Research and Development Overview</a:t>
            </a:r>
          </a:p>
          <a:p>
            <a:pPr eaLnBrk="1" hangingPunct="1">
              <a:lnSpc>
                <a:spcPct val="130000"/>
              </a:lnSpc>
              <a:spcBef>
                <a:spcPct val="80000"/>
              </a:spcBef>
              <a:defRPr/>
            </a:pPr>
            <a:r>
              <a:rPr lang="en-US" sz="2400" dirty="0" smtClean="0"/>
              <a:t>R&amp;D Spending Trends</a:t>
            </a:r>
          </a:p>
          <a:p>
            <a:pPr eaLnBrk="1" hangingPunct="1">
              <a:lnSpc>
                <a:spcPct val="130000"/>
              </a:lnSpc>
              <a:spcBef>
                <a:spcPct val="80000"/>
              </a:spcBef>
              <a:defRPr/>
            </a:pPr>
            <a:r>
              <a:rPr lang="en-US" sz="2400" dirty="0" smtClean="0"/>
              <a:t>Obstacles to R&amp;D</a:t>
            </a:r>
          </a:p>
          <a:p>
            <a:pPr eaLnBrk="1" hangingPunct="1">
              <a:lnSpc>
                <a:spcPct val="130000"/>
              </a:lnSpc>
              <a:spcBef>
                <a:spcPct val="80000"/>
              </a:spcBef>
              <a:defRPr/>
            </a:pPr>
            <a:r>
              <a:rPr lang="en-US" sz="2400" dirty="0" smtClean="0"/>
              <a:t>Benefits of R&amp;D</a:t>
            </a:r>
          </a:p>
          <a:p>
            <a:pPr eaLnBrk="1" hangingPunct="1">
              <a:lnSpc>
                <a:spcPct val="130000"/>
              </a:lnSpc>
              <a:spcBef>
                <a:spcPct val="80000"/>
              </a:spcBef>
              <a:defRPr/>
            </a:pPr>
            <a:r>
              <a:rPr lang="en-US" sz="2400" dirty="0" smtClean="0"/>
              <a:t>Research Organizations</a:t>
            </a:r>
          </a:p>
          <a:p>
            <a:pPr eaLnBrk="1" hangingPunct="1">
              <a:lnSpc>
                <a:spcPct val="130000"/>
              </a:lnSpc>
              <a:spcBef>
                <a:spcPct val="80000"/>
              </a:spcBef>
              <a:defRPr/>
            </a:pPr>
            <a:r>
              <a:rPr lang="en-US" sz="2400" dirty="0" smtClean="0"/>
              <a:t>Way Forward</a:t>
            </a:r>
          </a:p>
          <a:p>
            <a:pPr eaLnBrk="1" hangingPunct="1">
              <a:lnSpc>
                <a:spcPct val="60000"/>
              </a:lnSpc>
              <a:spcBef>
                <a:spcPct val="150000"/>
              </a:spcBef>
              <a:defRPr/>
            </a:pPr>
            <a:endParaRPr lang="en-US" sz="2400" dirty="0" smtClean="0"/>
          </a:p>
        </p:txBody>
      </p:sp>
      <p:sp>
        <p:nvSpPr>
          <p:cNvPr id="3" name="Slide Number Placeholder 2"/>
          <p:cNvSpPr>
            <a:spLocks noGrp="1"/>
          </p:cNvSpPr>
          <p:nvPr>
            <p:ph type="sldNum" sz="quarter" idx="12"/>
          </p:nvPr>
        </p:nvSpPr>
        <p:spPr/>
        <p:txBody>
          <a:bodyPr/>
          <a:lstStyle/>
          <a:p>
            <a:fld id="{C097C325-D489-406E-A293-BDF759B1C73A}" type="slidenum">
              <a:rPr lang="en-US" smtClean="0"/>
              <a:pPr/>
              <a:t>7</a:t>
            </a:fld>
            <a:endParaRPr lang="en-US" dirty="0"/>
          </a:p>
        </p:txBody>
      </p:sp>
      <p:sp>
        <p:nvSpPr>
          <p:cNvPr id="295938" name="Rectangle 2"/>
          <p:cNvSpPr>
            <a:spLocks noGrp="1" noRot="1" noChangeArrowheads="1"/>
          </p:cNvSpPr>
          <p:nvPr>
            <p:ph type="title"/>
          </p:nvPr>
        </p:nvSpPr>
        <p:spPr/>
        <p:txBody>
          <a:bodyPr/>
          <a:lstStyle/>
          <a:p>
            <a:pPr eaLnBrk="1" hangingPunct="1">
              <a:defRPr/>
            </a:pPr>
            <a:r>
              <a:rPr lang="en-US" dirty="0" smtClean="0"/>
              <a:t>Contents of Presentation</a:t>
            </a:r>
          </a:p>
        </p:txBody>
      </p:sp>
      <p:pic>
        <p:nvPicPr>
          <p:cNvPr id="4100" name="Picture 4" descr="MMj028667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228600"/>
            <a:ext cx="11525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636738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86529"/>
          </a:xfrm>
        </p:spPr>
        <p:txBody>
          <a:bodyPr>
            <a:normAutofit/>
          </a:bodyPr>
          <a:lstStyle/>
          <a:p>
            <a:r>
              <a:rPr lang="en-US" sz="2400" dirty="0" smtClean="0"/>
              <a:t>The U.S. remains the leader in total R&amp;D spending, accounting for 34% of the world total.</a:t>
            </a:r>
          </a:p>
          <a:p>
            <a:pPr marL="45720" indent="0">
              <a:buNone/>
            </a:pPr>
            <a:endParaRPr lang="en-US" sz="2400" dirty="0" smtClean="0"/>
          </a:p>
          <a:p>
            <a:r>
              <a:rPr lang="en-US" sz="2400" dirty="0" smtClean="0"/>
              <a:t>In 2011, $33 billion in funding was spent on science, while $6 billion was spent on engineering</a:t>
            </a:r>
          </a:p>
          <a:p>
            <a:pPr marL="45720" indent="0">
              <a:buNone/>
            </a:pPr>
            <a:endParaRPr lang="en-US" sz="2400" dirty="0" smtClean="0"/>
          </a:p>
          <a:p>
            <a:r>
              <a:rPr lang="en-US" sz="2400" dirty="0" smtClean="0"/>
              <a:t>Increases substantial in the last decade</a:t>
            </a:r>
          </a:p>
          <a:p>
            <a:endParaRPr lang="en-US" sz="2400" dirty="0"/>
          </a:p>
          <a:p>
            <a:r>
              <a:rPr lang="en-US" sz="2400" dirty="0" smtClean="0"/>
              <a:t>President Obama requested $146.696 billion for R&amp;D in FY 2011. Much of this spending is devoted to research on diseases.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8</a:t>
            </a:fld>
            <a:endParaRPr lang="en-US" dirty="0"/>
          </a:p>
        </p:txBody>
      </p:sp>
      <p:sp>
        <p:nvSpPr>
          <p:cNvPr id="2" name="Title 1"/>
          <p:cNvSpPr>
            <a:spLocks noGrp="1"/>
          </p:cNvSpPr>
          <p:nvPr>
            <p:ph type="title"/>
          </p:nvPr>
        </p:nvSpPr>
        <p:spPr/>
        <p:txBody>
          <a:bodyPr/>
          <a:lstStyle/>
          <a:p>
            <a:pPr>
              <a:defRPr/>
            </a:pPr>
            <a:r>
              <a:rPr lang="en-US" dirty="0" smtClean="0"/>
              <a:t>SCIENCE AND ENGINEERING R&amp;D SPENDING</a:t>
            </a:r>
            <a:endParaRPr lang="en-US" dirty="0"/>
          </a:p>
        </p:txBody>
      </p:sp>
    </p:spTree>
    <p:extLst>
      <p:ext uri="{BB962C8B-B14F-4D97-AF65-F5344CB8AC3E}">
        <p14:creationId xmlns:p14="http://schemas.microsoft.com/office/powerpoint/2010/main" val="18200896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12-15 at 12.54.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751" b="547"/>
          <a:stretch/>
        </p:blipFill>
        <p:spPr>
          <a:xfrm>
            <a:off x="355107" y="1589830"/>
            <a:ext cx="8636493" cy="5115770"/>
          </a:xfrm>
        </p:spPr>
      </p:pic>
      <p:sp>
        <p:nvSpPr>
          <p:cNvPr id="4" name="Slide Number Placeholder 3"/>
          <p:cNvSpPr>
            <a:spLocks noGrp="1"/>
          </p:cNvSpPr>
          <p:nvPr>
            <p:ph type="sldNum" sz="quarter" idx="12"/>
          </p:nvPr>
        </p:nvSpPr>
        <p:spPr/>
        <p:txBody>
          <a:bodyPr/>
          <a:lstStyle/>
          <a:p>
            <a:fld id="{C097C325-D489-406E-A293-BDF759B1C73A}" type="slidenum">
              <a:rPr lang="en-US" smtClean="0"/>
              <a:pPr/>
              <a:t>9</a:t>
            </a:fld>
            <a:endParaRPr lang="en-US"/>
          </a:p>
        </p:txBody>
      </p:sp>
      <p:sp>
        <p:nvSpPr>
          <p:cNvPr id="5" name="Title 4"/>
          <p:cNvSpPr>
            <a:spLocks noGrp="1"/>
          </p:cNvSpPr>
          <p:nvPr>
            <p:ph type="title"/>
          </p:nvPr>
        </p:nvSpPr>
        <p:spPr/>
        <p:txBody>
          <a:bodyPr/>
          <a:lstStyle/>
          <a:p>
            <a:r>
              <a:rPr lang="en-US" dirty="0" smtClean="0"/>
              <a:t>Trends in R&amp;D by function</a:t>
            </a:r>
            <a:endParaRPr lang="en-US" dirty="0"/>
          </a:p>
        </p:txBody>
      </p:sp>
    </p:spTree>
    <p:extLst>
      <p:ext uri="{BB962C8B-B14F-4D97-AF65-F5344CB8AC3E}">
        <p14:creationId xmlns:p14="http://schemas.microsoft.com/office/powerpoint/2010/main" val="783862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10211</TotalTime>
  <Words>2960</Words>
  <Application>Microsoft Office PowerPoint</Application>
  <PresentationFormat>On-screen Show (4:3)</PresentationFormat>
  <Paragraphs>530</Paragraphs>
  <Slides>55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굴림</vt:lpstr>
      <vt:lpstr>Arial</vt:lpstr>
      <vt:lpstr>Arial Black</vt:lpstr>
      <vt:lpstr>Calibri</vt:lpstr>
      <vt:lpstr>Helvetica</vt:lpstr>
      <vt:lpstr>Wingdings</vt:lpstr>
      <vt:lpstr>Wingdings 2</vt:lpstr>
      <vt:lpstr>Grid</vt:lpstr>
      <vt:lpstr>Publish and Flourish Publishing scholarly articles in refereed journals</vt:lpstr>
      <vt:lpstr>Bio details of the Speaker </vt:lpstr>
      <vt:lpstr>     CITY UNIVERSITY OF SCIENCE AND INFORMATION TECHNOLOGY, PESHAWAR</vt:lpstr>
      <vt:lpstr>About University</vt:lpstr>
      <vt:lpstr>Some quotes about research </vt:lpstr>
      <vt:lpstr>Some quotes about Plagiarism </vt:lpstr>
      <vt:lpstr>Contents of Presentation</vt:lpstr>
      <vt:lpstr>SCIENCE AND ENGINEERING R&amp;D SPENDING</vt:lpstr>
      <vt:lpstr>Trends in R&amp;D by function</vt:lpstr>
      <vt:lpstr>Energy Spending</vt:lpstr>
      <vt:lpstr>Top 10 Countries R&amp;D Spending</vt:lpstr>
      <vt:lpstr>Benefits of R&amp;D in Science and Engineering</vt:lpstr>
      <vt:lpstr>  </vt:lpstr>
      <vt:lpstr>Why Publish? </vt:lpstr>
      <vt:lpstr>Types of Scholarly Papers </vt:lpstr>
      <vt:lpstr>Review Papers</vt:lpstr>
      <vt:lpstr>Research Results [1] </vt:lpstr>
      <vt:lpstr>Experimental Research</vt:lpstr>
      <vt:lpstr>Qualitative Research </vt:lpstr>
      <vt:lpstr>Quantitative Research </vt:lpstr>
      <vt:lpstr>Research Results [2] </vt:lpstr>
      <vt:lpstr>Research Results [3] </vt:lpstr>
      <vt:lpstr>Case studies </vt:lpstr>
      <vt:lpstr>Types of papers – the rest  </vt:lpstr>
      <vt:lpstr>Frontend: Writing a good  quality scholarly paper</vt:lpstr>
      <vt:lpstr>Purpose of the paper </vt:lpstr>
      <vt:lpstr>Planning - How to develop an idea  into a paper? </vt:lpstr>
      <vt:lpstr>Title </vt:lpstr>
      <vt:lpstr>Abstract </vt:lpstr>
      <vt:lpstr>Contents–Organization of a paper [1] </vt:lpstr>
      <vt:lpstr>Contents–Organization of a Paper [2] </vt:lpstr>
      <vt:lpstr>Main Findings and Conclusions </vt:lpstr>
      <vt:lpstr>Conclusions </vt:lpstr>
      <vt:lpstr>Contents–Organization of a Paper [3] </vt:lpstr>
      <vt:lpstr>Contents–Organization of a Paper [4] </vt:lpstr>
      <vt:lpstr>Writing Style [1] </vt:lpstr>
      <vt:lpstr>Writing Style [2] </vt:lpstr>
      <vt:lpstr>Writing Style [3]  </vt:lpstr>
      <vt:lpstr>Writing Style [4] </vt:lpstr>
      <vt:lpstr>Writing Style [5] </vt:lpstr>
      <vt:lpstr>Writing Style [6] </vt:lpstr>
      <vt:lpstr>Backend: The Paper Review process </vt:lpstr>
      <vt:lpstr>The Paper Review Process –  </vt:lpstr>
      <vt:lpstr>The Paper Review Process </vt:lpstr>
      <vt:lpstr>The Paper Review Process – </vt:lpstr>
      <vt:lpstr>Do’s and Don’ts!  The Editor’s Perspective </vt:lpstr>
      <vt:lpstr>Originality Guidelines </vt:lpstr>
      <vt:lpstr>Guidelines in Making Decisions about Ethical Misconduct  </vt:lpstr>
      <vt:lpstr>Publication Guidelines [1]  </vt:lpstr>
      <vt:lpstr>PowerPoint Presentation</vt:lpstr>
      <vt:lpstr>Correspondence with Editors </vt:lpstr>
      <vt:lpstr>Misconceptions </vt:lpstr>
      <vt:lpstr>Public-Private Partnership Model in R&amp;D</vt:lpstr>
      <vt:lpstr>Final- My personal comments </vt:lpstr>
      <vt:lpstr>Questions/Queries?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PCUser</cp:lastModifiedBy>
  <cp:revision>435</cp:revision>
  <dcterms:created xsi:type="dcterms:W3CDTF">2011-04-14T14:22:49Z</dcterms:created>
  <dcterms:modified xsi:type="dcterms:W3CDTF">2015-04-19T15:27:14Z</dcterms:modified>
</cp:coreProperties>
</file>